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89" r:id="rId3"/>
    <p:sldId id="262" r:id="rId4"/>
    <p:sldId id="257" r:id="rId5"/>
    <p:sldId id="258" r:id="rId6"/>
    <p:sldId id="259" r:id="rId7"/>
    <p:sldId id="260" r:id="rId8"/>
    <p:sldId id="261"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63" d="100"/>
          <a:sy n="63" d="100"/>
        </p:scale>
        <p:origin x="67" y="389"/>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en-US"/>
          </a:p>
        </p:txBody>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US"/>
          </a:p>
        </p:txBody>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n-US"/>
            </a:p>
          </p:txBody>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n-US"/>
            </a:p>
          </p:txBody>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n-US"/>
            </a:p>
          </p:txBody>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n-US"/>
            </a:p>
          </p:txBody>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n-US"/>
            </a:p>
          </p:txBody>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n-US"/>
            </a:p>
          </p:txBody>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n-US"/>
            </a:p>
          </p:txBody>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n-US"/>
            </a:p>
          </p:txBody>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n-US"/>
            </a:p>
          </p:txBody>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n-US"/>
            </a:p>
          </p:txBody>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n-US"/>
            </a:p>
          </p:txBody>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n-US"/>
            </a:p>
          </p:txBody>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n-US"/>
            </a:p>
          </p:txBody>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n-US"/>
            </a:p>
          </p:txBody>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n-US"/>
            </a:p>
          </p:txBody>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n-US"/>
            </a:p>
          </p:txBody>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n-US"/>
            </a:p>
          </p:txBody>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n-US"/>
            </a:p>
          </p:txBody>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n-US"/>
            </a:p>
          </p:txBody>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n-US"/>
            </a:p>
          </p:txBody>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n-US"/>
            </a:p>
          </p:txBody>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n-US"/>
            </a:p>
          </p:txBody>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n-US"/>
            </a:p>
          </p:txBody>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n-US"/>
            </a:p>
          </p:txBody>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11/7/2025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freedomforcaptives.com/"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www.cdc.gov/aces/about/index.html"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bit.ly/LangeMSSA"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3C912F-1F78-0D22-196A-3DBD9A242C03}"/>
              </a:ext>
            </a:extLst>
          </p:cNvPr>
          <p:cNvSpPr>
            <a:spLocks noGrp="1"/>
          </p:cNvSpPr>
          <p:nvPr>
            <p:ph type="ctrTitle"/>
          </p:nvPr>
        </p:nvSpPr>
        <p:spPr/>
        <p:txBody>
          <a:bodyPr/>
          <a:lstStyle/>
          <a:p>
            <a:r>
              <a:rPr lang="en-US" dirty="0"/>
              <a:t>Ministering to Survivors of Sexual Abuse</a:t>
            </a:r>
          </a:p>
        </p:txBody>
      </p:sp>
      <p:sp>
        <p:nvSpPr>
          <p:cNvPr id="3" name="Subtitle 2">
            <a:extLst>
              <a:ext uri="{FF2B5EF4-FFF2-40B4-BE49-F238E27FC236}">
                <a16:creationId xmlns:a16="http://schemas.microsoft.com/office/drawing/2014/main" id="{45FF1CB3-DC9D-0514-D9B6-5B9480A9B51E}"/>
              </a:ext>
            </a:extLst>
          </p:cNvPr>
          <p:cNvSpPr>
            <a:spLocks noGrp="1"/>
          </p:cNvSpPr>
          <p:nvPr>
            <p:ph type="subTitle" idx="1"/>
          </p:nvPr>
        </p:nvSpPr>
        <p:spPr/>
        <p:txBody>
          <a:bodyPr>
            <a:normAutofit lnSpcReduction="10000"/>
          </a:bodyPr>
          <a:lstStyle/>
          <a:p>
            <a:r>
              <a:rPr lang="en-US" dirty="0"/>
              <a:t>WELS National Conference on Lutheran Leadership</a:t>
            </a:r>
          </a:p>
          <a:p>
            <a:r>
              <a:rPr lang="en-US" dirty="0"/>
              <a:t>January 20, 2026</a:t>
            </a:r>
          </a:p>
          <a:p>
            <a:r>
              <a:rPr lang="en-US" dirty="0"/>
              <a:t>Steven Lange</a:t>
            </a:r>
          </a:p>
        </p:txBody>
      </p:sp>
    </p:spTree>
    <p:extLst>
      <p:ext uri="{BB962C8B-B14F-4D97-AF65-F5344CB8AC3E}">
        <p14:creationId xmlns:p14="http://schemas.microsoft.com/office/powerpoint/2010/main" val="9818831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545F8D-2BCA-7436-4E49-9475EFFB0A98}"/>
              </a:ext>
            </a:extLst>
          </p:cNvPr>
          <p:cNvSpPr>
            <a:spLocks noGrp="1"/>
          </p:cNvSpPr>
          <p:nvPr>
            <p:ph type="title"/>
          </p:nvPr>
        </p:nvSpPr>
        <p:spPr/>
        <p:txBody>
          <a:bodyPr/>
          <a:lstStyle/>
          <a:p>
            <a:r>
              <a:rPr lang="en-US" dirty="0"/>
              <a:t>How does sexual abuse affect a survivor?</a:t>
            </a:r>
          </a:p>
        </p:txBody>
      </p:sp>
      <p:sp>
        <p:nvSpPr>
          <p:cNvPr id="3" name="Content Placeholder 2">
            <a:extLst>
              <a:ext uri="{FF2B5EF4-FFF2-40B4-BE49-F238E27FC236}">
                <a16:creationId xmlns:a16="http://schemas.microsoft.com/office/drawing/2014/main" id="{69FABDFD-8168-DD1F-934A-57CED3871FB0}"/>
              </a:ext>
            </a:extLst>
          </p:cNvPr>
          <p:cNvSpPr>
            <a:spLocks noGrp="1"/>
          </p:cNvSpPr>
          <p:nvPr>
            <p:ph idx="1"/>
          </p:nvPr>
        </p:nvSpPr>
        <p:spPr/>
        <p:txBody>
          <a:bodyPr/>
          <a:lstStyle/>
          <a:p>
            <a:r>
              <a:rPr lang="en-US" dirty="0"/>
              <a:t>Loss of emotional safety</a:t>
            </a:r>
          </a:p>
          <a:p>
            <a:pPr lvl="1"/>
            <a:r>
              <a:rPr lang="en-US" dirty="0"/>
              <a:t>Safe places no longer feel safe.</a:t>
            </a:r>
          </a:p>
          <a:p>
            <a:pPr lvl="1"/>
            <a:r>
              <a:rPr lang="en-US" dirty="0"/>
              <a:t>Thoughts no longer are safe.</a:t>
            </a:r>
          </a:p>
          <a:p>
            <a:pPr lvl="2"/>
            <a:r>
              <a:rPr lang="en-US" dirty="0"/>
              <a:t>Depression</a:t>
            </a:r>
          </a:p>
          <a:p>
            <a:pPr lvl="2"/>
            <a:r>
              <a:rPr lang="en-US" dirty="0"/>
              <a:t>Flashbacks</a:t>
            </a:r>
          </a:p>
          <a:p>
            <a:pPr lvl="1"/>
            <a:r>
              <a:rPr lang="en-US" dirty="0"/>
              <a:t>Their own body no longer feels safe.</a:t>
            </a:r>
          </a:p>
          <a:p>
            <a:pPr lvl="2"/>
            <a:r>
              <a:rPr lang="en-US" dirty="0"/>
              <a:t>Dissociation</a:t>
            </a:r>
          </a:p>
          <a:p>
            <a:pPr lvl="2"/>
            <a:r>
              <a:rPr lang="en-US" dirty="0"/>
              <a:t>Eating disorders</a:t>
            </a:r>
          </a:p>
          <a:p>
            <a:pPr lvl="2"/>
            <a:r>
              <a:rPr lang="en-US" dirty="0"/>
              <a:t>Gender dysphoria</a:t>
            </a:r>
          </a:p>
          <a:p>
            <a:pPr lvl="2"/>
            <a:r>
              <a:rPr lang="en-US" dirty="0"/>
              <a:t>Body dysmorphia</a:t>
            </a:r>
          </a:p>
        </p:txBody>
      </p:sp>
    </p:spTree>
    <p:extLst>
      <p:ext uri="{BB962C8B-B14F-4D97-AF65-F5344CB8AC3E}">
        <p14:creationId xmlns:p14="http://schemas.microsoft.com/office/powerpoint/2010/main" val="1389419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9B8B9C-0BEB-CF1B-1BE0-30B791C7298C}"/>
              </a:ext>
            </a:extLst>
          </p:cNvPr>
          <p:cNvSpPr>
            <a:spLocks noGrp="1"/>
          </p:cNvSpPr>
          <p:nvPr>
            <p:ph type="title"/>
          </p:nvPr>
        </p:nvSpPr>
        <p:spPr/>
        <p:txBody>
          <a:bodyPr/>
          <a:lstStyle/>
          <a:p>
            <a:r>
              <a:rPr lang="en-US" dirty="0"/>
              <a:t>How does sexual abuse affect a survivor?</a:t>
            </a:r>
          </a:p>
        </p:txBody>
      </p:sp>
      <p:sp>
        <p:nvSpPr>
          <p:cNvPr id="3" name="Content Placeholder 2">
            <a:extLst>
              <a:ext uri="{FF2B5EF4-FFF2-40B4-BE49-F238E27FC236}">
                <a16:creationId xmlns:a16="http://schemas.microsoft.com/office/drawing/2014/main" id="{363CFE5C-3165-147C-E1C9-41DDBEBD8B77}"/>
              </a:ext>
            </a:extLst>
          </p:cNvPr>
          <p:cNvSpPr>
            <a:spLocks noGrp="1"/>
          </p:cNvSpPr>
          <p:nvPr>
            <p:ph idx="1"/>
          </p:nvPr>
        </p:nvSpPr>
        <p:spPr/>
        <p:txBody>
          <a:bodyPr>
            <a:normAutofit lnSpcReduction="10000"/>
          </a:bodyPr>
          <a:lstStyle/>
          <a:p>
            <a:r>
              <a:rPr lang="en-US" dirty="0"/>
              <a:t>Loss of emotional safety (continued)</a:t>
            </a:r>
          </a:p>
          <a:p>
            <a:pPr lvl="1"/>
            <a:r>
              <a:rPr lang="en-US" dirty="0"/>
              <a:t>Sleep isn’t safe.</a:t>
            </a:r>
          </a:p>
          <a:p>
            <a:pPr lvl="2"/>
            <a:r>
              <a:rPr lang="en-US" dirty="0"/>
              <a:t>Sleep disorders</a:t>
            </a:r>
          </a:p>
          <a:p>
            <a:pPr lvl="2"/>
            <a:r>
              <a:rPr lang="en-US" dirty="0"/>
              <a:t>Disturbing dreams</a:t>
            </a:r>
          </a:p>
          <a:p>
            <a:pPr lvl="1"/>
            <a:r>
              <a:rPr lang="en-US" dirty="0"/>
              <a:t>Relationships don’t feel safe.</a:t>
            </a:r>
          </a:p>
          <a:p>
            <a:pPr lvl="2"/>
            <a:r>
              <a:rPr lang="en-US" dirty="0"/>
              <a:t>Inability to trust others</a:t>
            </a:r>
          </a:p>
          <a:p>
            <a:pPr lvl="2"/>
            <a:r>
              <a:rPr lang="en-US" dirty="0"/>
              <a:t>Feeling threatened by those who pose no threat</a:t>
            </a:r>
          </a:p>
          <a:p>
            <a:pPr lvl="2"/>
            <a:r>
              <a:rPr lang="en-US" dirty="0"/>
              <a:t>Problems in their sexual relationship with their spouse</a:t>
            </a:r>
          </a:p>
          <a:p>
            <a:pPr lvl="1"/>
            <a:r>
              <a:rPr lang="en-US" dirty="0"/>
              <a:t>They no longer are safe toward themselves.</a:t>
            </a:r>
          </a:p>
          <a:p>
            <a:pPr lvl="2"/>
            <a:r>
              <a:rPr lang="en-US" dirty="0"/>
              <a:t>Self-harm</a:t>
            </a:r>
          </a:p>
          <a:p>
            <a:pPr lvl="2"/>
            <a:r>
              <a:rPr lang="en-US" dirty="0"/>
              <a:t>Suicidal thoughts and attempts</a:t>
            </a:r>
          </a:p>
        </p:txBody>
      </p:sp>
    </p:spTree>
    <p:extLst>
      <p:ext uri="{BB962C8B-B14F-4D97-AF65-F5344CB8AC3E}">
        <p14:creationId xmlns:p14="http://schemas.microsoft.com/office/powerpoint/2010/main" val="1577100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5F762C-AA7D-EA08-6D29-5CABB4B175BE}"/>
              </a:ext>
            </a:extLst>
          </p:cNvPr>
          <p:cNvSpPr>
            <a:spLocks noGrp="1"/>
          </p:cNvSpPr>
          <p:nvPr>
            <p:ph type="title"/>
          </p:nvPr>
        </p:nvSpPr>
        <p:spPr/>
        <p:txBody>
          <a:bodyPr/>
          <a:lstStyle/>
          <a:p>
            <a:r>
              <a:rPr lang="en-US" dirty="0"/>
              <a:t>How does sexual abuse affect a survivor?</a:t>
            </a:r>
          </a:p>
        </p:txBody>
      </p:sp>
      <p:sp>
        <p:nvSpPr>
          <p:cNvPr id="3" name="Content Placeholder 2">
            <a:extLst>
              <a:ext uri="{FF2B5EF4-FFF2-40B4-BE49-F238E27FC236}">
                <a16:creationId xmlns:a16="http://schemas.microsoft.com/office/drawing/2014/main" id="{A304294C-F1D7-11F7-E141-F37006C8ED96}"/>
              </a:ext>
            </a:extLst>
          </p:cNvPr>
          <p:cNvSpPr>
            <a:spLocks noGrp="1"/>
          </p:cNvSpPr>
          <p:nvPr>
            <p:ph idx="1"/>
          </p:nvPr>
        </p:nvSpPr>
        <p:spPr/>
        <p:txBody>
          <a:bodyPr/>
          <a:lstStyle/>
          <a:p>
            <a:r>
              <a:rPr lang="en-US" dirty="0"/>
              <a:t>Their body reacts to all this loss of physical and emotional safety.</a:t>
            </a:r>
          </a:p>
          <a:p>
            <a:pPr lvl="1"/>
            <a:r>
              <a:rPr lang="en-US" dirty="0"/>
              <a:t>Post-traumatic stress disorder</a:t>
            </a:r>
          </a:p>
          <a:p>
            <a:pPr lvl="1"/>
            <a:r>
              <a:rPr lang="en-US" dirty="0"/>
              <a:t>Panic attacks</a:t>
            </a:r>
          </a:p>
          <a:p>
            <a:r>
              <a:rPr lang="en-US" dirty="0"/>
              <a:t>Loss of spiritual safety</a:t>
            </a:r>
          </a:p>
          <a:p>
            <a:pPr lvl="1"/>
            <a:r>
              <a:rPr lang="en-US" dirty="0"/>
              <a:t>Guilt: “What I did is so wrong that God could never forgive me.”</a:t>
            </a:r>
          </a:p>
          <a:p>
            <a:pPr lvl="1"/>
            <a:r>
              <a:rPr lang="en-US" dirty="0"/>
              <a:t>Shame: “</a:t>
            </a:r>
            <a:r>
              <a:rPr lang="en-US" u="sng" dirty="0"/>
              <a:t>I</a:t>
            </a:r>
            <a:r>
              <a:rPr lang="en-US" dirty="0"/>
              <a:t> am evil. </a:t>
            </a:r>
            <a:r>
              <a:rPr lang="en-US" u="sng" dirty="0"/>
              <a:t>I</a:t>
            </a:r>
            <a:r>
              <a:rPr lang="en-US" dirty="0"/>
              <a:t> am disgusting. God could never love someone as horrible as me.”</a:t>
            </a:r>
          </a:p>
          <a:p>
            <a:pPr lvl="1"/>
            <a:r>
              <a:rPr lang="en-US" dirty="0"/>
              <a:t>“Where was God when this was happening to me? And why didn’t he stop it?”</a:t>
            </a:r>
          </a:p>
        </p:txBody>
      </p:sp>
    </p:spTree>
    <p:extLst>
      <p:ext uri="{BB962C8B-B14F-4D97-AF65-F5344CB8AC3E}">
        <p14:creationId xmlns:p14="http://schemas.microsoft.com/office/powerpoint/2010/main" val="2561492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00BBDB-8C8C-4E71-B787-196BDBCC7268}"/>
              </a:ext>
            </a:extLst>
          </p:cNvPr>
          <p:cNvSpPr>
            <a:spLocks noGrp="1"/>
          </p:cNvSpPr>
          <p:nvPr>
            <p:ph type="title"/>
          </p:nvPr>
        </p:nvSpPr>
        <p:spPr/>
        <p:txBody>
          <a:bodyPr/>
          <a:lstStyle/>
          <a:p>
            <a:r>
              <a:rPr lang="en-US" dirty="0"/>
              <a:t>Survivors of sexual abuse need safety. </a:t>
            </a:r>
          </a:p>
        </p:txBody>
      </p:sp>
      <p:sp>
        <p:nvSpPr>
          <p:cNvPr id="3" name="Content Placeholder 2">
            <a:extLst>
              <a:ext uri="{FF2B5EF4-FFF2-40B4-BE49-F238E27FC236}">
                <a16:creationId xmlns:a16="http://schemas.microsoft.com/office/drawing/2014/main" id="{379CED78-9621-A15D-D1E5-05D416394A9D}"/>
              </a:ext>
            </a:extLst>
          </p:cNvPr>
          <p:cNvSpPr>
            <a:spLocks noGrp="1"/>
          </p:cNvSpPr>
          <p:nvPr>
            <p:ph idx="1"/>
          </p:nvPr>
        </p:nvSpPr>
        <p:spPr/>
        <p:txBody>
          <a:bodyPr/>
          <a:lstStyle/>
          <a:p>
            <a:r>
              <a:rPr lang="en-US" dirty="0"/>
              <a:t>In a 2019 survey conducted by Lifeway Research, only 47% of Lutheran respondents strongly agreed that their church is a good place for a child sexual abuse victim to find healing (</a:t>
            </a:r>
            <a:r>
              <a:rPr lang="en-US" i="1" dirty="0"/>
              <a:t>Sexual Misconduct and Churchgoers: National Survey of Protestant Churchgoers</a:t>
            </a:r>
            <a:r>
              <a:rPr lang="en-US" dirty="0"/>
              <a:t>, Lifeway Research, 2019).</a:t>
            </a:r>
          </a:p>
          <a:p>
            <a:r>
              <a:rPr lang="en-US" dirty="0"/>
              <a:t>Other research has shown that women, especially, are leaving the church, not necessarily because of a loss of faith, but because of the failure of churches to properly address situations of abuse.</a:t>
            </a:r>
          </a:p>
          <a:p>
            <a:r>
              <a:rPr lang="en-US" dirty="0"/>
              <a:t>We need to make ourselves and our churches the safe places that abuse survivors need.</a:t>
            </a:r>
          </a:p>
        </p:txBody>
      </p:sp>
    </p:spTree>
    <p:extLst>
      <p:ext uri="{BB962C8B-B14F-4D97-AF65-F5344CB8AC3E}">
        <p14:creationId xmlns:p14="http://schemas.microsoft.com/office/powerpoint/2010/main" val="7271671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9B627E-9084-534F-A07E-20E7B7821EDA}"/>
              </a:ext>
            </a:extLst>
          </p:cNvPr>
          <p:cNvSpPr>
            <a:spLocks noGrp="1"/>
          </p:cNvSpPr>
          <p:nvPr>
            <p:ph type="title"/>
          </p:nvPr>
        </p:nvSpPr>
        <p:spPr/>
        <p:txBody>
          <a:bodyPr>
            <a:normAutofit/>
          </a:bodyPr>
          <a:lstStyle/>
          <a:p>
            <a:r>
              <a:rPr lang="en-US" dirty="0"/>
              <a:t>Interlude: We serve a Savior who was abused.</a:t>
            </a:r>
          </a:p>
        </p:txBody>
      </p:sp>
      <p:sp>
        <p:nvSpPr>
          <p:cNvPr id="3" name="Text Placeholder 2">
            <a:extLst>
              <a:ext uri="{FF2B5EF4-FFF2-40B4-BE49-F238E27FC236}">
                <a16:creationId xmlns:a16="http://schemas.microsoft.com/office/drawing/2014/main" id="{AF47EC90-0675-FF47-CF8C-8DCE35EABE47}"/>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8978590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582D4-616B-D389-D8C4-58E8A05E9B1D}"/>
              </a:ext>
            </a:extLst>
          </p:cNvPr>
          <p:cNvSpPr>
            <a:spLocks noGrp="1"/>
          </p:cNvSpPr>
          <p:nvPr>
            <p:ph type="title"/>
          </p:nvPr>
        </p:nvSpPr>
        <p:spPr/>
        <p:txBody>
          <a:bodyPr/>
          <a:lstStyle/>
          <a:p>
            <a:r>
              <a:rPr lang="en-US" dirty="0"/>
              <a:t>We serve a Savior who was abused.</a:t>
            </a:r>
          </a:p>
        </p:txBody>
      </p:sp>
      <p:sp>
        <p:nvSpPr>
          <p:cNvPr id="3" name="Content Placeholder 2">
            <a:extLst>
              <a:ext uri="{FF2B5EF4-FFF2-40B4-BE49-F238E27FC236}">
                <a16:creationId xmlns:a16="http://schemas.microsoft.com/office/drawing/2014/main" id="{BFF77C75-7405-CA3C-F54F-1E8C369E094B}"/>
              </a:ext>
            </a:extLst>
          </p:cNvPr>
          <p:cNvSpPr>
            <a:spLocks noGrp="1"/>
          </p:cNvSpPr>
          <p:nvPr>
            <p:ph idx="1"/>
          </p:nvPr>
        </p:nvSpPr>
        <p:spPr/>
        <p:txBody>
          <a:bodyPr/>
          <a:lstStyle/>
          <a:p>
            <a:r>
              <a:rPr lang="en-US" dirty="0"/>
              <a:t>“The Bible also tells us Jesus endured multiple forms of trauma. As a child, Jesus narrowly escaped child homicide (Matt 2:16-18). As a man, Jesus suffered emotional abuse (Matt 27:39-41; Mark 15:15-20), physical abuse (e.g., John 18:22-24; John 19:1), torture (e.g., Matt 27:32-44), and murder (e.g., Matt 27:45-50). Since he was stripped of his clothing, and crucifying victims naked was part of the sexual humiliation Roman soldiers forced victims to endure, our Lord suffered sexual exploitation as that term is understood today.” (Victor Vieth, “The Need for a Trauma-Informed Lutheran Theology: A Case Study on Lutheran Study Bibles”)</a:t>
            </a:r>
          </a:p>
        </p:txBody>
      </p:sp>
    </p:spTree>
    <p:extLst>
      <p:ext uri="{BB962C8B-B14F-4D97-AF65-F5344CB8AC3E}">
        <p14:creationId xmlns:p14="http://schemas.microsoft.com/office/powerpoint/2010/main" val="20706814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1250AD-E1C1-A504-7970-ADDC7C73936C}"/>
              </a:ext>
            </a:extLst>
          </p:cNvPr>
          <p:cNvSpPr>
            <a:spLocks noGrp="1"/>
          </p:cNvSpPr>
          <p:nvPr>
            <p:ph type="title"/>
          </p:nvPr>
        </p:nvSpPr>
        <p:spPr/>
        <p:txBody>
          <a:bodyPr/>
          <a:lstStyle/>
          <a:p>
            <a:r>
              <a:rPr lang="en-US" dirty="0"/>
              <a:t>We serve a Savior who was abused.</a:t>
            </a:r>
          </a:p>
        </p:txBody>
      </p:sp>
      <p:sp>
        <p:nvSpPr>
          <p:cNvPr id="3" name="Content Placeholder 2">
            <a:extLst>
              <a:ext uri="{FF2B5EF4-FFF2-40B4-BE49-F238E27FC236}">
                <a16:creationId xmlns:a16="http://schemas.microsoft.com/office/drawing/2014/main" id="{B3F155C3-B75A-6DC0-5484-BA8701800E16}"/>
              </a:ext>
            </a:extLst>
          </p:cNvPr>
          <p:cNvSpPr>
            <a:spLocks noGrp="1"/>
          </p:cNvSpPr>
          <p:nvPr>
            <p:ph idx="1"/>
          </p:nvPr>
        </p:nvSpPr>
        <p:spPr/>
        <p:txBody>
          <a:bodyPr/>
          <a:lstStyle/>
          <a:p>
            <a:r>
              <a:rPr lang="en-US" dirty="0"/>
              <a:t>“What sort of abuse is stripping and forced exposure if not sexual abuse? Public stripping, enforced nakedness, and sexual humiliation constitute sexual abuse because they are attacks on sexual identity and sexual vulnerability…They derive their power and impact because they were understood—and are still understood—to have a sexual dimension. To name them only as abuse is to mischaracterize what has happened, which serves to distort the reality of Jesus’ experience.” (Jamye R. Reaves &amp; David Tombs, “Introduction: Acknowledging Jesus as a Victim of Sexual Abuse,” in Jayme R. Reaves, David Tombs, &amp; Rocio Figueroa, eds., </a:t>
            </a:r>
            <a:r>
              <a:rPr lang="en-US" i="1" dirty="0"/>
              <a:t>When Did We See You Naked? Jesus as a Victim of Sexual Abuse</a:t>
            </a:r>
            <a:r>
              <a:rPr lang="en-US" dirty="0"/>
              <a:t> (SCM Press: London, UK 2021), 3.)</a:t>
            </a:r>
          </a:p>
        </p:txBody>
      </p:sp>
    </p:spTree>
    <p:extLst>
      <p:ext uri="{BB962C8B-B14F-4D97-AF65-F5344CB8AC3E}">
        <p14:creationId xmlns:p14="http://schemas.microsoft.com/office/powerpoint/2010/main" val="30306637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BB46B3-7BC0-47CF-259C-336C5BCAB321}"/>
              </a:ext>
            </a:extLst>
          </p:cNvPr>
          <p:cNvSpPr>
            <a:spLocks noGrp="1"/>
          </p:cNvSpPr>
          <p:nvPr>
            <p:ph type="title"/>
          </p:nvPr>
        </p:nvSpPr>
        <p:spPr/>
        <p:txBody>
          <a:bodyPr/>
          <a:lstStyle/>
          <a:p>
            <a:r>
              <a:rPr lang="en-US" dirty="0"/>
              <a:t>We serve a Savior who was abused.</a:t>
            </a:r>
          </a:p>
        </p:txBody>
      </p:sp>
      <p:sp>
        <p:nvSpPr>
          <p:cNvPr id="3" name="Content Placeholder 2">
            <a:extLst>
              <a:ext uri="{FF2B5EF4-FFF2-40B4-BE49-F238E27FC236}">
                <a16:creationId xmlns:a16="http://schemas.microsoft.com/office/drawing/2014/main" id="{6DB86876-F8B4-DFBA-10A3-E7DAC2A5A62B}"/>
              </a:ext>
            </a:extLst>
          </p:cNvPr>
          <p:cNvSpPr>
            <a:spLocks noGrp="1"/>
          </p:cNvSpPr>
          <p:nvPr>
            <p:ph idx="1"/>
          </p:nvPr>
        </p:nvSpPr>
        <p:spPr/>
        <p:txBody>
          <a:bodyPr>
            <a:normAutofit lnSpcReduction="10000"/>
          </a:bodyPr>
          <a:lstStyle/>
          <a:p>
            <a:r>
              <a:rPr lang="en-US" dirty="0"/>
              <a:t>Our Savior, who himself was abused, loves and cares for survivors of abuse. Our Savior’s love for the “least of these” leads us to love and care for them as well.</a:t>
            </a:r>
          </a:p>
          <a:p>
            <a:r>
              <a:rPr lang="en-US" dirty="0"/>
              <a:t>“‘For I was hungry and you gave me something to eat; I was thirsty and you gave me something to drink; I was a stranger and you took me in; </a:t>
            </a:r>
            <a:r>
              <a:rPr lang="en-US" b="1" dirty="0"/>
              <a:t>I was naked and you clothed me;</a:t>
            </a:r>
            <a:r>
              <a:rPr lang="en-US" dirty="0"/>
              <a:t> I was sick and you took care of me; I was in prison and you visited me.’ </a:t>
            </a:r>
            <a:br>
              <a:rPr lang="en-US" dirty="0"/>
            </a:br>
            <a:r>
              <a:rPr lang="en-US" dirty="0"/>
              <a:t>“Then the righteous will answer him, ‘Lord, when did we see you hungry and feed you, or thirsty and give you something to drink? </a:t>
            </a:r>
            <a:r>
              <a:rPr lang="en-US" b="1" dirty="0"/>
              <a:t>When did we see you</a:t>
            </a:r>
            <a:r>
              <a:rPr lang="en-US" dirty="0"/>
              <a:t> a stranger and take you in, or </a:t>
            </a:r>
            <a:r>
              <a:rPr lang="en-US" b="1" dirty="0"/>
              <a:t>without clothes and clothe you?</a:t>
            </a:r>
            <a:r>
              <a:rPr lang="en-US" dirty="0"/>
              <a:t> When did we see you sick, or in prison, and visit you?’ </a:t>
            </a:r>
            <a:br>
              <a:rPr lang="en-US" dirty="0"/>
            </a:br>
            <a:r>
              <a:rPr lang="en-US" dirty="0"/>
              <a:t>“And the King will answer them, </a:t>
            </a:r>
            <a:r>
              <a:rPr lang="en-US" b="1" dirty="0"/>
              <a:t>‘Truly I tell you, whatever you did for one of the least of these brothers and sisters of mine, you did for me.’</a:t>
            </a:r>
            <a:r>
              <a:rPr lang="en-US" dirty="0"/>
              <a:t>” (Matthew 25:35-40)</a:t>
            </a:r>
          </a:p>
        </p:txBody>
      </p:sp>
    </p:spTree>
    <p:extLst>
      <p:ext uri="{BB962C8B-B14F-4D97-AF65-F5344CB8AC3E}">
        <p14:creationId xmlns:p14="http://schemas.microsoft.com/office/powerpoint/2010/main" val="1536792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539830-1746-6670-BF1A-C9FCF6CA7392}"/>
              </a:ext>
            </a:extLst>
          </p:cNvPr>
          <p:cNvSpPr>
            <a:spLocks noGrp="1"/>
          </p:cNvSpPr>
          <p:nvPr>
            <p:ph type="title"/>
          </p:nvPr>
        </p:nvSpPr>
        <p:spPr/>
        <p:txBody>
          <a:bodyPr>
            <a:normAutofit/>
          </a:bodyPr>
          <a:lstStyle/>
          <a:p>
            <a:r>
              <a:rPr lang="en-US" dirty="0"/>
              <a:t>Part 2: Helping Survivors Carry Their Burden</a:t>
            </a:r>
          </a:p>
        </p:txBody>
      </p:sp>
      <p:sp>
        <p:nvSpPr>
          <p:cNvPr id="3" name="Text Placeholder 2">
            <a:extLst>
              <a:ext uri="{FF2B5EF4-FFF2-40B4-BE49-F238E27FC236}">
                <a16:creationId xmlns:a16="http://schemas.microsoft.com/office/drawing/2014/main" id="{994A1540-78ED-520F-1548-006AE4CB6610}"/>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24540383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9A8314-7AEC-B724-F433-006A995A4691}"/>
              </a:ext>
            </a:extLst>
          </p:cNvPr>
          <p:cNvSpPr>
            <a:spLocks noGrp="1"/>
          </p:cNvSpPr>
          <p:nvPr>
            <p:ph type="title"/>
          </p:nvPr>
        </p:nvSpPr>
        <p:spPr/>
        <p:txBody>
          <a:bodyPr/>
          <a:lstStyle/>
          <a:p>
            <a:r>
              <a:rPr lang="en-US" dirty="0"/>
              <a:t>Carry each other’s burdens.</a:t>
            </a:r>
          </a:p>
        </p:txBody>
      </p:sp>
      <p:sp>
        <p:nvSpPr>
          <p:cNvPr id="3" name="Content Placeholder 2">
            <a:extLst>
              <a:ext uri="{FF2B5EF4-FFF2-40B4-BE49-F238E27FC236}">
                <a16:creationId xmlns:a16="http://schemas.microsoft.com/office/drawing/2014/main" id="{0C3EEDF0-5899-7C5A-47F1-B841765A5A60}"/>
              </a:ext>
            </a:extLst>
          </p:cNvPr>
          <p:cNvSpPr>
            <a:spLocks noGrp="1"/>
          </p:cNvSpPr>
          <p:nvPr>
            <p:ph idx="1"/>
          </p:nvPr>
        </p:nvSpPr>
        <p:spPr/>
        <p:txBody>
          <a:bodyPr/>
          <a:lstStyle/>
          <a:p>
            <a:r>
              <a:rPr lang="en-US" sz="2400" dirty="0"/>
              <a:t>Carry each other’s burdens, and in this way you will fulfill the law of Christ (Galatians 6:2).</a:t>
            </a:r>
          </a:p>
        </p:txBody>
      </p:sp>
    </p:spTree>
    <p:extLst>
      <p:ext uri="{BB962C8B-B14F-4D97-AF65-F5344CB8AC3E}">
        <p14:creationId xmlns:p14="http://schemas.microsoft.com/office/powerpoint/2010/main" val="19729702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AF506F-860D-1A22-67AE-15F9F41A3056}"/>
              </a:ext>
            </a:extLst>
          </p:cNvPr>
          <p:cNvSpPr>
            <a:spLocks noGrp="1"/>
          </p:cNvSpPr>
          <p:nvPr>
            <p:ph type="title"/>
          </p:nvPr>
        </p:nvSpPr>
        <p:spPr/>
        <p:txBody>
          <a:bodyPr/>
          <a:lstStyle/>
          <a:p>
            <a:r>
              <a:rPr lang="en-US" dirty="0"/>
              <a:t>Before we begin…</a:t>
            </a:r>
          </a:p>
        </p:txBody>
      </p:sp>
      <p:sp>
        <p:nvSpPr>
          <p:cNvPr id="3" name="Content Placeholder 2">
            <a:extLst>
              <a:ext uri="{FF2B5EF4-FFF2-40B4-BE49-F238E27FC236}">
                <a16:creationId xmlns:a16="http://schemas.microsoft.com/office/drawing/2014/main" id="{1A2471A3-A013-F99B-D626-415E6137D0B0}"/>
              </a:ext>
            </a:extLst>
          </p:cNvPr>
          <p:cNvSpPr>
            <a:spLocks noGrp="1"/>
          </p:cNvSpPr>
          <p:nvPr>
            <p:ph idx="1"/>
          </p:nvPr>
        </p:nvSpPr>
        <p:spPr/>
        <p:txBody>
          <a:bodyPr/>
          <a:lstStyle/>
          <a:p>
            <a:r>
              <a:rPr lang="en-US" dirty="0"/>
              <a:t>What we will talk about today is unavoidably difficult. There is no easy or painless way to talk about sexual abuse.</a:t>
            </a:r>
          </a:p>
          <a:p>
            <a:r>
              <a:rPr lang="en-US" dirty="0"/>
              <a:t>As we progress through this presentation, care for yourself and those who are around you.</a:t>
            </a:r>
          </a:p>
          <a:p>
            <a:r>
              <a:rPr lang="en-US" dirty="0"/>
              <a:t>To my fellow survivors: You are safe here. But if you begin to feel unsafe for any reason, do not hesitate to do what you need to do to feel safe. </a:t>
            </a:r>
          </a:p>
        </p:txBody>
      </p:sp>
    </p:spTree>
    <p:extLst>
      <p:ext uri="{BB962C8B-B14F-4D97-AF65-F5344CB8AC3E}">
        <p14:creationId xmlns:p14="http://schemas.microsoft.com/office/powerpoint/2010/main" val="3562992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D8E7E3-F10A-CC74-76E0-2CBFBD1ACF70}"/>
              </a:ext>
            </a:extLst>
          </p:cNvPr>
          <p:cNvSpPr>
            <a:spLocks noGrp="1"/>
          </p:cNvSpPr>
          <p:nvPr>
            <p:ph type="title"/>
          </p:nvPr>
        </p:nvSpPr>
        <p:spPr/>
        <p:txBody>
          <a:bodyPr>
            <a:normAutofit/>
          </a:bodyPr>
          <a:lstStyle/>
          <a:p>
            <a:r>
              <a:rPr lang="en-US" dirty="0"/>
              <a:t>What does it mean to “carry each other’s burdens”?</a:t>
            </a:r>
          </a:p>
        </p:txBody>
      </p:sp>
      <p:sp>
        <p:nvSpPr>
          <p:cNvPr id="3" name="Content Placeholder 2">
            <a:extLst>
              <a:ext uri="{FF2B5EF4-FFF2-40B4-BE49-F238E27FC236}">
                <a16:creationId xmlns:a16="http://schemas.microsoft.com/office/drawing/2014/main" id="{9DE007D2-A397-3150-C3E7-9D1722E0AF9E}"/>
              </a:ext>
            </a:extLst>
          </p:cNvPr>
          <p:cNvSpPr>
            <a:spLocks noGrp="1"/>
          </p:cNvSpPr>
          <p:nvPr>
            <p:ph idx="1"/>
          </p:nvPr>
        </p:nvSpPr>
        <p:spPr/>
        <p:txBody>
          <a:bodyPr>
            <a:normAutofit fontScale="92500" lnSpcReduction="10000"/>
          </a:bodyPr>
          <a:lstStyle/>
          <a:p>
            <a:r>
              <a:rPr lang="en-US" dirty="0"/>
              <a:t>It does NOT mean that you can take the burden away from the survivor. You can’t undo the trauma. The survivor understands that. They’re not looking for you to take the trauma away. They’re just looking for you to help them carry it.</a:t>
            </a:r>
          </a:p>
          <a:p>
            <a:r>
              <a:rPr lang="en-US" dirty="0"/>
              <a:t>It means that you are willing to walk alongside the survivor. You can’t help someone carry a burden from across the room. You need to walk alongside them. </a:t>
            </a:r>
          </a:p>
          <a:p>
            <a:r>
              <a:rPr lang="en-US" dirty="0"/>
              <a:t>It means that you are willing to put effort into helping carry the burden. This won’t be easy.</a:t>
            </a:r>
          </a:p>
          <a:p>
            <a:r>
              <a:rPr lang="en-US" dirty="0"/>
              <a:t>It means that you are willing to get down in the muck and the mess—and get messy yourself. You can’t help someone carrying a burden through a mud pit unless you’re willing to get into the mud pit too.</a:t>
            </a:r>
          </a:p>
          <a:p>
            <a:r>
              <a:rPr lang="en-US" dirty="0"/>
              <a:t>It means that you are willing to be extremely patient with the survivor. </a:t>
            </a:r>
          </a:p>
          <a:p>
            <a:r>
              <a:rPr lang="en-US" dirty="0"/>
              <a:t>It means that you are willing to help carry this burden for the long haul.</a:t>
            </a:r>
          </a:p>
        </p:txBody>
      </p:sp>
    </p:spTree>
    <p:extLst>
      <p:ext uri="{BB962C8B-B14F-4D97-AF65-F5344CB8AC3E}">
        <p14:creationId xmlns:p14="http://schemas.microsoft.com/office/powerpoint/2010/main" val="39535716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4B48B-89D7-010B-68B7-4B6FA26E9554}"/>
              </a:ext>
            </a:extLst>
          </p:cNvPr>
          <p:cNvSpPr>
            <a:spLocks noGrp="1"/>
          </p:cNvSpPr>
          <p:nvPr>
            <p:ph type="title"/>
          </p:nvPr>
        </p:nvSpPr>
        <p:spPr/>
        <p:txBody>
          <a:bodyPr>
            <a:normAutofit/>
          </a:bodyPr>
          <a:lstStyle/>
          <a:p>
            <a:r>
              <a:rPr lang="en-US" dirty="0"/>
              <a:t>Pastors, take the lead in making your congregation safe for survivors.</a:t>
            </a:r>
          </a:p>
        </p:txBody>
      </p:sp>
      <p:sp>
        <p:nvSpPr>
          <p:cNvPr id="3" name="Content Placeholder 2">
            <a:extLst>
              <a:ext uri="{FF2B5EF4-FFF2-40B4-BE49-F238E27FC236}">
                <a16:creationId xmlns:a16="http://schemas.microsoft.com/office/drawing/2014/main" id="{5775DFD1-941E-6B4F-2D79-7C2ED576B0F8}"/>
              </a:ext>
            </a:extLst>
          </p:cNvPr>
          <p:cNvSpPr>
            <a:spLocks noGrp="1"/>
          </p:cNvSpPr>
          <p:nvPr>
            <p:ph idx="1"/>
          </p:nvPr>
        </p:nvSpPr>
        <p:spPr/>
        <p:txBody>
          <a:bodyPr>
            <a:normAutofit lnSpcReduction="10000"/>
          </a:bodyPr>
          <a:lstStyle/>
          <a:p>
            <a:r>
              <a:rPr lang="en-US" dirty="0"/>
              <a:t>Establish child protection policies in your congregation that reflect best practice.</a:t>
            </a:r>
          </a:p>
          <a:p>
            <a:pPr lvl="1"/>
            <a:r>
              <a:rPr lang="en-US" i="1" dirty="0"/>
              <a:t>The Child Safeguarding Policy Guide for Churches and Ministries</a:t>
            </a:r>
            <a:r>
              <a:rPr lang="en-US" dirty="0"/>
              <a:t>, by </a:t>
            </a:r>
            <a:r>
              <a:rPr lang="en-US" dirty="0" err="1"/>
              <a:t>Basyle</a:t>
            </a:r>
            <a:r>
              <a:rPr lang="en-US" dirty="0"/>
              <a:t> (Boz) Tchividjian and Shira M. Berkovits</a:t>
            </a:r>
          </a:p>
          <a:p>
            <a:pPr lvl="1"/>
            <a:r>
              <a:rPr lang="en-US" dirty="0"/>
              <a:t>“Preventing Abuse in Christian Organizations That Serve Youth: Ten Policies to Create Safer Environments,” by Shira M. Berkovits</a:t>
            </a:r>
          </a:p>
          <a:p>
            <a:pPr lvl="1"/>
            <a:r>
              <a:rPr lang="en-US" dirty="0"/>
              <a:t>“Suffer the Children: Developing Effective Church Policies on Child Maltreatment,” by Victor I. Vieth</a:t>
            </a:r>
          </a:p>
          <a:p>
            <a:pPr lvl="1"/>
            <a:r>
              <a:rPr lang="en-US" dirty="0"/>
              <a:t>Freedom for the Captives, </a:t>
            </a:r>
            <a:r>
              <a:rPr lang="en-US" u="sng" dirty="0">
                <a:hlinkClick r:id="rId2"/>
              </a:rPr>
              <a:t>https://freedomforcaptives.com/</a:t>
            </a:r>
            <a:endParaRPr lang="en-US" u="sng" dirty="0"/>
          </a:p>
          <a:p>
            <a:r>
              <a:rPr lang="en-US" dirty="0"/>
              <a:t>Take advantage of training resources, such as the Keeping Faith course, provided by the Center for Faith and Child Protection. The next course takes place April 28-29, 2026. The registration link is in Appendix 2: Resources under Online Resources.</a:t>
            </a:r>
          </a:p>
        </p:txBody>
      </p:sp>
    </p:spTree>
    <p:extLst>
      <p:ext uri="{BB962C8B-B14F-4D97-AF65-F5344CB8AC3E}">
        <p14:creationId xmlns:p14="http://schemas.microsoft.com/office/powerpoint/2010/main" val="18091829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1DC7F9-E517-9891-73CF-A39933603E8A}"/>
              </a:ext>
            </a:extLst>
          </p:cNvPr>
          <p:cNvSpPr>
            <a:spLocks noGrp="1"/>
          </p:cNvSpPr>
          <p:nvPr>
            <p:ph type="title"/>
          </p:nvPr>
        </p:nvSpPr>
        <p:spPr/>
        <p:txBody>
          <a:bodyPr/>
          <a:lstStyle/>
          <a:p>
            <a:r>
              <a:rPr lang="en-US" dirty="0"/>
              <a:t>Pastors, take the lead in making your congregation safe for survivors.</a:t>
            </a:r>
          </a:p>
        </p:txBody>
      </p:sp>
      <p:sp>
        <p:nvSpPr>
          <p:cNvPr id="3" name="Content Placeholder 2">
            <a:extLst>
              <a:ext uri="{FF2B5EF4-FFF2-40B4-BE49-F238E27FC236}">
                <a16:creationId xmlns:a16="http://schemas.microsoft.com/office/drawing/2014/main" id="{616FA5D8-D39B-E1D6-5AFF-EACFF485EEC5}"/>
              </a:ext>
            </a:extLst>
          </p:cNvPr>
          <p:cNvSpPr>
            <a:spLocks noGrp="1"/>
          </p:cNvSpPr>
          <p:nvPr>
            <p:ph idx="1"/>
          </p:nvPr>
        </p:nvSpPr>
        <p:spPr/>
        <p:txBody>
          <a:bodyPr>
            <a:normAutofit/>
          </a:bodyPr>
          <a:lstStyle/>
          <a:p>
            <a:r>
              <a:rPr lang="en-US" dirty="0"/>
              <a:t>Know that you have survivors in your flock. You may not yet know who they are. But they’re there. They’re struggling. They’re hurting. They’re ashamed. They don’t know if you’re safe for them to go to.</a:t>
            </a:r>
          </a:p>
          <a:p>
            <a:r>
              <a:rPr lang="en-US" dirty="0"/>
              <a:t>Know that because you are a man, a survivor (especially a female survivor) may view you as de facto unsafe.</a:t>
            </a:r>
          </a:p>
          <a:p>
            <a:r>
              <a:rPr lang="en-US" dirty="0"/>
              <a:t>Do everything you can to demonstrate that you are safe, even before the survivor comes to you. </a:t>
            </a:r>
          </a:p>
          <a:p>
            <a:pPr lvl="1"/>
            <a:r>
              <a:rPr lang="en-US" dirty="0"/>
              <a:t>Educate yourself on the effects of trauma. </a:t>
            </a:r>
          </a:p>
          <a:p>
            <a:pPr lvl="2"/>
            <a:r>
              <a:rPr lang="en-US" dirty="0"/>
              <a:t>A place to start: </a:t>
            </a:r>
            <a:r>
              <a:rPr lang="en-US" u="sng" dirty="0">
                <a:hlinkClick r:id="rId2"/>
              </a:rPr>
              <a:t>https://www.cdc.gov/aces/about/index.html</a:t>
            </a:r>
            <a:endParaRPr lang="en-US" dirty="0"/>
          </a:p>
          <a:p>
            <a:pPr lvl="2"/>
            <a:r>
              <a:rPr lang="en-US" i="1" dirty="0"/>
              <a:t>Deep as the Sea: Letters to Survivors of Trauma </a:t>
            </a:r>
            <a:r>
              <a:rPr lang="en-US" dirty="0"/>
              <a:t>by Timothy C. </a:t>
            </a:r>
            <a:r>
              <a:rPr lang="en-US" dirty="0" err="1"/>
              <a:t>Bourman</a:t>
            </a:r>
            <a:r>
              <a:rPr lang="en-US" dirty="0"/>
              <a:t> (NPH)</a:t>
            </a:r>
          </a:p>
        </p:txBody>
      </p:sp>
    </p:spTree>
    <p:extLst>
      <p:ext uri="{BB962C8B-B14F-4D97-AF65-F5344CB8AC3E}">
        <p14:creationId xmlns:p14="http://schemas.microsoft.com/office/powerpoint/2010/main" val="3170684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B6F544-7702-94B6-5034-5AE0A046550E}"/>
              </a:ext>
            </a:extLst>
          </p:cNvPr>
          <p:cNvSpPr>
            <a:spLocks noGrp="1"/>
          </p:cNvSpPr>
          <p:nvPr>
            <p:ph type="title"/>
          </p:nvPr>
        </p:nvSpPr>
        <p:spPr/>
        <p:txBody>
          <a:bodyPr/>
          <a:lstStyle/>
          <a:p>
            <a:r>
              <a:rPr lang="en-US" dirty="0"/>
              <a:t>Pastors, take the lead in making your congregation safe for survivors.</a:t>
            </a:r>
          </a:p>
        </p:txBody>
      </p:sp>
      <p:sp>
        <p:nvSpPr>
          <p:cNvPr id="3" name="Content Placeholder 2">
            <a:extLst>
              <a:ext uri="{FF2B5EF4-FFF2-40B4-BE49-F238E27FC236}">
                <a16:creationId xmlns:a16="http://schemas.microsoft.com/office/drawing/2014/main" id="{A4DB8F0E-C9B7-074D-6C9E-E368A8FAF9D7}"/>
              </a:ext>
            </a:extLst>
          </p:cNvPr>
          <p:cNvSpPr>
            <a:spLocks noGrp="1"/>
          </p:cNvSpPr>
          <p:nvPr>
            <p:ph idx="1"/>
          </p:nvPr>
        </p:nvSpPr>
        <p:spPr/>
        <p:txBody>
          <a:bodyPr>
            <a:normAutofit lnSpcReduction="10000"/>
          </a:bodyPr>
          <a:lstStyle/>
          <a:p>
            <a:r>
              <a:rPr lang="en-US" dirty="0"/>
              <a:t>Do everything you can to demonstrate that you are safe, even before the survivor comes to you (continued).</a:t>
            </a:r>
          </a:p>
          <a:p>
            <a:pPr lvl="1"/>
            <a:r>
              <a:rPr lang="en-US" dirty="0"/>
              <a:t>Pursue a trauma-informed Lutheran theology. </a:t>
            </a:r>
          </a:p>
          <a:p>
            <a:pPr lvl="2"/>
            <a:r>
              <a:rPr lang="en-US" dirty="0"/>
              <a:t>“The Need for a Trauma-Informed Lutheran Theology: A Case Study on Lutheran Study Bibles” by Victor I. Vieth</a:t>
            </a:r>
          </a:p>
          <a:p>
            <a:pPr lvl="2"/>
            <a:r>
              <a:rPr lang="en-US" dirty="0"/>
              <a:t>“Toward a More Trauma-Informed Church: Equipping Faith Communities to Prevent and Respond to Abuse” by Pete Singer</a:t>
            </a:r>
          </a:p>
          <a:p>
            <a:pPr lvl="1"/>
            <a:r>
              <a:rPr lang="en-US" dirty="0"/>
              <a:t>Show in your teaching and preaching that it’s safe to talk about sexual matters in church. Let the gospel predominate when you talk about sex. (</a:t>
            </a:r>
            <a:r>
              <a:rPr lang="en-US" i="1" dirty="0"/>
              <a:t>Free from Shame—A Biblical Study of Human Sexuality</a:t>
            </a:r>
            <a:r>
              <a:rPr lang="en-US" dirty="0"/>
              <a:t> by Steven L. Lange, to be published, God willing, by NPH in October 2026)</a:t>
            </a:r>
          </a:p>
          <a:p>
            <a:pPr lvl="1"/>
            <a:r>
              <a:rPr lang="en-US" dirty="0"/>
              <a:t>Talk about abuse in your preaching and teaching.</a:t>
            </a:r>
          </a:p>
          <a:p>
            <a:pPr lvl="1"/>
            <a:r>
              <a:rPr lang="en-US" dirty="0"/>
              <a:t>Be willing to be vulnerable yourself.</a:t>
            </a:r>
          </a:p>
        </p:txBody>
      </p:sp>
    </p:spTree>
    <p:extLst>
      <p:ext uri="{BB962C8B-B14F-4D97-AF65-F5344CB8AC3E}">
        <p14:creationId xmlns:p14="http://schemas.microsoft.com/office/powerpoint/2010/main" val="3618486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DC12D-9D23-14F8-1668-2CB0715817C9}"/>
              </a:ext>
            </a:extLst>
          </p:cNvPr>
          <p:cNvSpPr>
            <a:spLocks noGrp="1"/>
          </p:cNvSpPr>
          <p:nvPr>
            <p:ph type="title"/>
          </p:nvPr>
        </p:nvSpPr>
        <p:spPr/>
        <p:txBody>
          <a:bodyPr/>
          <a:lstStyle/>
          <a:p>
            <a:r>
              <a:rPr lang="en-US" dirty="0"/>
              <a:t>Ways that you can help a survivor carry their burden</a:t>
            </a:r>
          </a:p>
        </p:txBody>
      </p:sp>
      <p:sp>
        <p:nvSpPr>
          <p:cNvPr id="3" name="Content Placeholder 2">
            <a:extLst>
              <a:ext uri="{FF2B5EF4-FFF2-40B4-BE49-F238E27FC236}">
                <a16:creationId xmlns:a16="http://schemas.microsoft.com/office/drawing/2014/main" id="{BC10FFF1-8EB2-011D-EB0D-AF87E0245CFF}"/>
              </a:ext>
            </a:extLst>
          </p:cNvPr>
          <p:cNvSpPr>
            <a:spLocks noGrp="1"/>
          </p:cNvSpPr>
          <p:nvPr>
            <p:ph idx="1"/>
          </p:nvPr>
        </p:nvSpPr>
        <p:spPr/>
        <p:txBody>
          <a:bodyPr/>
          <a:lstStyle/>
          <a:p>
            <a:r>
              <a:rPr lang="en-US" dirty="0"/>
              <a:t>When the survivor first shares their story with you:</a:t>
            </a:r>
          </a:p>
          <a:p>
            <a:pPr lvl="1"/>
            <a:r>
              <a:rPr lang="en-US" dirty="0"/>
              <a:t>Listen to them. Just let them talk. </a:t>
            </a:r>
          </a:p>
          <a:p>
            <a:pPr lvl="1"/>
            <a:r>
              <a:rPr lang="en-US" dirty="0"/>
              <a:t>Believe them. Satan often keeps survivors suffering in silence by convincing them that no one will believe them. Prove the falsehood of Satan’s lie. </a:t>
            </a:r>
          </a:p>
          <a:p>
            <a:pPr lvl="1"/>
            <a:r>
              <a:rPr lang="en-US" dirty="0"/>
              <a:t>Tell them how sorry you are that this happened to them. They know it’s not your fault. But hearing you express your sincere sorrow over what they experienced helps bring healing.</a:t>
            </a:r>
          </a:p>
          <a:p>
            <a:pPr lvl="1"/>
            <a:r>
              <a:rPr lang="en-US" dirty="0"/>
              <a:t>Recognize the courage it took for them to share this with you. Let them know how honored you are to share this burden with them.</a:t>
            </a:r>
          </a:p>
          <a:p>
            <a:pPr lvl="1"/>
            <a:r>
              <a:rPr lang="en-US" dirty="0"/>
              <a:t>Love them unconditionally and treat them just as you did before they shared their story with you. </a:t>
            </a:r>
          </a:p>
        </p:txBody>
      </p:sp>
    </p:spTree>
    <p:extLst>
      <p:ext uri="{BB962C8B-B14F-4D97-AF65-F5344CB8AC3E}">
        <p14:creationId xmlns:p14="http://schemas.microsoft.com/office/powerpoint/2010/main" val="25778425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783DD1-0177-55AC-B838-36F45B9EBC3E}"/>
              </a:ext>
            </a:extLst>
          </p:cNvPr>
          <p:cNvSpPr>
            <a:spLocks noGrp="1"/>
          </p:cNvSpPr>
          <p:nvPr>
            <p:ph type="title"/>
          </p:nvPr>
        </p:nvSpPr>
        <p:spPr/>
        <p:txBody>
          <a:bodyPr/>
          <a:lstStyle/>
          <a:p>
            <a:r>
              <a:rPr lang="en-US" dirty="0"/>
              <a:t>Ways that you can help a survivor carry their burden</a:t>
            </a:r>
          </a:p>
        </p:txBody>
      </p:sp>
      <p:sp>
        <p:nvSpPr>
          <p:cNvPr id="3" name="Content Placeholder 2">
            <a:extLst>
              <a:ext uri="{FF2B5EF4-FFF2-40B4-BE49-F238E27FC236}">
                <a16:creationId xmlns:a16="http://schemas.microsoft.com/office/drawing/2014/main" id="{B32D702B-AAC3-9D97-C199-EC0BE333F5F3}"/>
              </a:ext>
            </a:extLst>
          </p:cNvPr>
          <p:cNvSpPr>
            <a:spLocks noGrp="1"/>
          </p:cNvSpPr>
          <p:nvPr>
            <p:ph idx="1"/>
          </p:nvPr>
        </p:nvSpPr>
        <p:spPr/>
        <p:txBody>
          <a:bodyPr/>
          <a:lstStyle/>
          <a:p>
            <a:r>
              <a:rPr lang="en-US" dirty="0"/>
              <a:t>Now that you are sharing this burden with the survivor:</a:t>
            </a:r>
          </a:p>
          <a:p>
            <a:pPr lvl="1"/>
            <a:r>
              <a:rPr lang="en-US" dirty="0"/>
              <a:t>Continue listening. Be a safe place for the survivor to get out all the emotional poison that has accumulated over the years. </a:t>
            </a:r>
          </a:p>
          <a:p>
            <a:pPr lvl="1"/>
            <a:r>
              <a:rPr lang="en-US" dirty="0"/>
              <a:t>Be prepared to hear difficult details. Be sure to let the survivor know that no matter what they share with you, you will always love them the same. What happened to them, no matter how awful, does not define them or change the way you see them. </a:t>
            </a:r>
          </a:p>
          <a:p>
            <a:pPr lvl="1"/>
            <a:r>
              <a:rPr lang="en-US" dirty="0"/>
              <a:t>Recognize that the survivor understands there are no easy answers. Don’t feel obligated to give an answer to every question the survivor asks. Sometimes there are no good answers. Sometimes, all they need is someone to listen, weep with them, and say, “I am so sorry that happened to you.”</a:t>
            </a:r>
          </a:p>
        </p:txBody>
      </p:sp>
    </p:spTree>
    <p:extLst>
      <p:ext uri="{BB962C8B-B14F-4D97-AF65-F5344CB8AC3E}">
        <p14:creationId xmlns:p14="http://schemas.microsoft.com/office/powerpoint/2010/main" val="1167167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D4722-9E66-4742-9DA6-35714820DA1B}"/>
              </a:ext>
            </a:extLst>
          </p:cNvPr>
          <p:cNvSpPr>
            <a:spLocks noGrp="1"/>
          </p:cNvSpPr>
          <p:nvPr>
            <p:ph type="title"/>
          </p:nvPr>
        </p:nvSpPr>
        <p:spPr/>
        <p:txBody>
          <a:bodyPr/>
          <a:lstStyle/>
          <a:p>
            <a:r>
              <a:rPr lang="en-US" dirty="0"/>
              <a:t>Ways that you can help a survivor carry their burden</a:t>
            </a:r>
          </a:p>
        </p:txBody>
      </p:sp>
      <p:sp>
        <p:nvSpPr>
          <p:cNvPr id="3" name="Content Placeholder 2">
            <a:extLst>
              <a:ext uri="{FF2B5EF4-FFF2-40B4-BE49-F238E27FC236}">
                <a16:creationId xmlns:a16="http://schemas.microsoft.com/office/drawing/2014/main" id="{04B936C5-76A9-90A2-0461-8674F39CEC60}"/>
              </a:ext>
            </a:extLst>
          </p:cNvPr>
          <p:cNvSpPr>
            <a:spLocks noGrp="1"/>
          </p:cNvSpPr>
          <p:nvPr>
            <p:ph idx="1"/>
          </p:nvPr>
        </p:nvSpPr>
        <p:spPr/>
        <p:txBody>
          <a:bodyPr/>
          <a:lstStyle/>
          <a:p>
            <a:r>
              <a:rPr lang="en-US" dirty="0"/>
              <a:t>Now that you are sharing this burden with the survivor (continued):</a:t>
            </a:r>
          </a:p>
          <a:p>
            <a:pPr lvl="1"/>
            <a:r>
              <a:rPr lang="en-US" dirty="0"/>
              <a:t>Repeatedly, patiently, and persistently share with the survivor these key truths. (See Appendix 1 for a fuller explanation of these key truths.)</a:t>
            </a:r>
          </a:p>
          <a:p>
            <a:pPr lvl="2"/>
            <a:r>
              <a:rPr lang="en-US" dirty="0"/>
              <a:t>“You are God’s child.”</a:t>
            </a:r>
          </a:p>
          <a:p>
            <a:pPr lvl="2"/>
            <a:r>
              <a:rPr lang="en-US" dirty="0"/>
              <a:t>“This is not your fault.” </a:t>
            </a:r>
          </a:p>
          <a:p>
            <a:pPr lvl="2"/>
            <a:r>
              <a:rPr lang="en-US" dirty="0"/>
              <a:t>“You are not alone.”</a:t>
            </a:r>
          </a:p>
          <a:p>
            <a:pPr lvl="2"/>
            <a:r>
              <a:rPr lang="en-US" dirty="0"/>
              <a:t>“In Jesus, you are safe.”</a:t>
            </a:r>
          </a:p>
          <a:p>
            <a:pPr lvl="2"/>
            <a:r>
              <a:rPr lang="en-US" dirty="0"/>
              <a:t>“Your body is still God’s good creation.”</a:t>
            </a:r>
          </a:p>
          <a:p>
            <a:pPr lvl="2"/>
            <a:r>
              <a:rPr lang="en-US" dirty="0"/>
              <a:t>“God will help you believe these things, even if you find them hard to believe.”</a:t>
            </a:r>
          </a:p>
        </p:txBody>
      </p:sp>
    </p:spTree>
    <p:extLst>
      <p:ext uri="{BB962C8B-B14F-4D97-AF65-F5344CB8AC3E}">
        <p14:creationId xmlns:p14="http://schemas.microsoft.com/office/powerpoint/2010/main" val="4118104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52B890-2E1E-F6E9-2192-B60BF4E49470}"/>
              </a:ext>
            </a:extLst>
          </p:cNvPr>
          <p:cNvSpPr>
            <a:spLocks noGrp="1"/>
          </p:cNvSpPr>
          <p:nvPr>
            <p:ph type="title"/>
          </p:nvPr>
        </p:nvSpPr>
        <p:spPr/>
        <p:txBody>
          <a:bodyPr/>
          <a:lstStyle/>
          <a:p>
            <a:r>
              <a:rPr lang="en-US" dirty="0"/>
              <a:t>Ways that you can help a survivor carry their burden</a:t>
            </a:r>
          </a:p>
        </p:txBody>
      </p:sp>
      <p:sp>
        <p:nvSpPr>
          <p:cNvPr id="3" name="Content Placeholder 2">
            <a:extLst>
              <a:ext uri="{FF2B5EF4-FFF2-40B4-BE49-F238E27FC236}">
                <a16:creationId xmlns:a16="http://schemas.microsoft.com/office/drawing/2014/main" id="{5CFF7AE8-0310-48A9-39F9-F96507DAD1AA}"/>
              </a:ext>
            </a:extLst>
          </p:cNvPr>
          <p:cNvSpPr>
            <a:spLocks noGrp="1"/>
          </p:cNvSpPr>
          <p:nvPr>
            <p:ph idx="1"/>
          </p:nvPr>
        </p:nvSpPr>
        <p:spPr/>
        <p:txBody>
          <a:bodyPr/>
          <a:lstStyle/>
          <a:p>
            <a:r>
              <a:rPr lang="en-US" dirty="0"/>
              <a:t>Now that you are sharing this burden with the survivor (continued):</a:t>
            </a:r>
          </a:p>
          <a:p>
            <a:pPr lvl="1"/>
            <a:r>
              <a:rPr lang="en-US" dirty="0"/>
              <a:t>Assure the survivor that you are with them for the long haul. Healing from sexual abuse is not a quick or easy process. It can take months, years, or a lifetime. Let your Christian brother or sister know that you are there for them for as long as it takes. Then make good on that commitment. You will be blessed yourself, even as you are a blessing to your healing brother or sister in Christ.</a:t>
            </a:r>
          </a:p>
          <a:p>
            <a:pPr lvl="1"/>
            <a:r>
              <a:rPr lang="en-US" dirty="0"/>
              <a:t>Encourage the survivor to seek help. Encourage them to talk to their pastor. Encourage them to work with a Christian counselor. If appropriate, encourage them to speak with law enforcement. Go with them if that will help. Show them that they don’t have to work through the effects of what they’ve experienced all by themselves.</a:t>
            </a:r>
          </a:p>
        </p:txBody>
      </p:sp>
    </p:spTree>
    <p:extLst>
      <p:ext uri="{BB962C8B-B14F-4D97-AF65-F5344CB8AC3E}">
        <p14:creationId xmlns:p14="http://schemas.microsoft.com/office/powerpoint/2010/main" val="39387633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675145-73FC-D32C-8952-A69D0A4F8135}"/>
              </a:ext>
            </a:extLst>
          </p:cNvPr>
          <p:cNvSpPr>
            <a:spLocks noGrp="1"/>
          </p:cNvSpPr>
          <p:nvPr>
            <p:ph type="title"/>
          </p:nvPr>
        </p:nvSpPr>
        <p:spPr/>
        <p:txBody>
          <a:bodyPr>
            <a:normAutofit/>
          </a:bodyPr>
          <a:lstStyle/>
          <a:p>
            <a:r>
              <a:rPr lang="en-US" dirty="0"/>
              <a:t>Be prepared to refer the survivor to a mental health professional.</a:t>
            </a:r>
          </a:p>
        </p:txBody>
      </p:sp>
      <p:sp>
        <p:nvSpPr>
          <p:cNvPr id="3" name="Content Placeholder 2">
            <a:extLst>
              <a:ext uri="{FF2B5EF4-FFF2-40B4-BE49-F238E27FC236}">
                <a16:creationId xmlns:a16="http://schemas.microsoft.com/office/drawing/2014/main" id="{B819FE2D-43D0-BE38-D8E1-24F9A2491BA2}"/>
              </a:ext>
            </a:extLst>
          </p:cNvPr>
          <p:cNvSpPr>
            <a:spLocks noGrp="1"/>
          </p:cNvSpPr>
          <p:nvPr>
            <p:ph idx="1"/>
          </p:nvPr>
        </p:nvSpPr>
        <p:spPr/>
        <p:txBody>
          <a:bodyPr/>
          <a:lstStyle/>
          <a:p>
            <a:r>
              <a:rPr lang="en-US" dirty="0"/>
              <a:t>I strongly encourage you ALWAYS to be prepared to refer a survivor of sexual abuse to a mental health professional. </a:t>
            </a:r>
          </a:p>
          <a:p>
            <a:pPr lvl="1"/>
            <a:r>
              <a:rPr lang="en-US" dirty="0"/>
              <a:t>As a pastor, you have an essential spiritual role to play in the survivor’s journey of healing.</a:t>
            </a:r>
          </a:p>
          <a:p>
            <a:pPr lvl="1"/>
            <a:r>
              <a:rPr lang="en-US" dirty="0"/>
              <a:t>But healing from sexual abuse is more than a spiritual journey. It’s also a mental, emotional, and even physical journey.</a:t>
            </a:r>
          </a:p>
          <a:p>
            <a:pPr lvl="1"/>
            <a:r>
              <a:rPr lang="en-US" dirty="0"/>
              <a:t>As a pastor, you are not trained to deal with every aspect of a survivor’s healing all by yourself.</a:t>
            </a:r>
          </a:p>
          <a:p>
            <a:pPr lvl="1"/>
            <a:r>
              <a:rPr lang="en-US" dirty="0"/>
              <a:t>If a survivor comes to you and shares their story, that usually means there are deeper issues at play. Help the survivor take advantage of every available resource to help them heal.</a:t>
            </a:r>
          </a:p>
        </p:txBody>
      </p:sp>
    </p:spTree>
    <p:extLst>
      <p:ext uri="{BB962C8B-B14F-4D97-AF65-F5344CB8AC3E}">
        <p14:creationId xmlns:p14="http://schemas.microsoft.com/office/powerpoint/2010/main" val="675093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99DF2-A27F-CC62-789C-1CD63EA2317D}"/>
              </a:ext>
            </a:extLst>
          </p:cNvPr>
          <p:cNvSpPr>
            <a:spLocks noGrp="1"/>
          </p:cNvSpPr>
          <p:nvPr>
            <p:ph type="title"/>
          </p:nvPr>
        </p:nvSpPr>
        <p:spPr/>
        <p:txBody>
          <a:bodyPr/>
          <a:lstStyle/>
          <a:p>
            <a:r>
              <a:rPr lang="en-US" dirty="0"/>
              <a:t>Be prepared to refer the survivor to a mental health professional.</a:t>
            </a:r>
          </a:p>
        </p:txBody>
      </p:sp>
      <p:sp>
        <p:nvSpPr>
          <p:cNvPr id="3" name="Content Placeholder 2">
            <a:extLst>
              <a:ext uri="{FF2B5EF4-FFF2-40B4-BE49-F238E27FC236}">
                <a16:creationId xmlns:a16="http://schemas.microsoft.com/office/drawing/2014/main" id="{D0B4B1B9-0632-CF1B-E72C-C58AC37514E5}"/>
              </a:ext>
            </a:extLst>
          </p:cNvPr>
          <p:cNvSpPr>
            <a:spLocks noGrp="1"/>
          </p:cNvSpPr>
          <p:nvPr>
            <p:ph idx="1"/>
          </p:nvPr>
        </p:nvSpPr>
        <p:spPr/>
        <p:txBody>
          <a:bodyPr/>
          <a:lstStyle/>
          <a:p>
            <a:r>
              <a:rPr lang="en-US" dirty="0"/>
              <a:t>Have a list of mental health professionals ahead of time.</a:t>
            </a:r>
          </a:p>
          <a:p>
            <a:pPr lvl="1"/>
            <a:r>
              <a:rPr lang="en-US" dirty="0"/>
              <a:t>Christian Family Solutions</a:t>
            </a:r>
          </a:p>
          <a:p>
            <a:pPr lvl="1"/>
            <a:r>
              <a:rPr lang="en-US" dirty="0"/>
              <a:t>Local providers, especially if you are outside the WELS heartland.</a:t>
            </a:r>
          </a:p>
          <a:p>
            <a:r>
              <a:rPr lang="en-US" dirty="0"/>
              <a:t>As much as possible, build a relationship with any mental health professionals your brother or sister in Christ goes to. </a:t>
            </a:r>
          </a:p>
          <a:p>
            <a:r>
              <a:rPr lang="en-US" dirty="0"/>
              <a:t>View any mental health professional that your brother or sister in Christ goes to as a partner, not a rival. They are working </a:t>
            </a:r>
            <a:r>
              <a:rPr lang="en-US" b="1" i="1" u="sng" dirty="0"/>
              <a:t>together with you</a:t>
            </a:r>
            <a:r>
              <a:rPr lang="en-US" dirty="0"/>
              <a:t> to bring healing to this hurting child of God.</a:t>
            </a:r>
          </a:p>
          <a:p>
            <a:r>
              <a:rPr lang="en-US" dirty="0"/>
              <a:t>“Coordinating Pastoral Care of Survivors with Mental Health Providers,” by Pete Singer</a:t>
            </a:r>
          </a:p>
        </p:txBody>
      </p:sp>
    </p:spTree>
    <p:extLst>
      <p:ext uri="{BB962C8B-B14F-4D97-AF65-F5344CB8AC3E}">
        <p14:creationId xmlns:p14="http://schemas.microsoft.com/office/powerpoint/2010/main" val="25013334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1BFA8-F91A-C295-8686-C19BF9AB1759}"/>
              </a:ext>
            </a:extLst>
          </p:cNvPr>
          <p:cNvSpPr>
            <a:spLocks noGrp="1"/>
          </p:cNvSpPr>
          <p:nvPr>
            <p:ph type="title"/>
          </p:nvPr>
        </p:nvSpPr>
        <p:spPr/>
        <p:txBody>
          <a:bodyPr>
            <a:normAutofit/>
          </a:bodyPr>
          <a:lstStyle/>
          <a:p>
            <a:r>
              <a:rPr lang="en-US" dirty="0"/>
              <a:t>Part 1: Sexual Abuse – Prevalence, Definition, Perpetrators, and Effects</a:t>
            </a:r>
          </a:p>
        </p:txBody>
      </p:sp>
      <p:sp>
        <p:nvSpPr>
          <p:cNvPr id="3" name="Text Placeholder 2">
            <a:extLst>
              <a:ext uri="{FF2B5EF4-FFF2-40B4-BE49-F238E27FC236}">
                <a16:creationId xmlns:a16="http://schemas.microsoft.com/office/drawing/2014/main" id="{ADC2DAE3-D9C6-9FC8-972D-F74E8D585492}"/>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50836358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BEA6BD-DB0A-0734-4773-85C3906B1695}"/>
              </a:ext>
            </a:extLst>
          </p:cNvPr>
          <p:cNvSpPr>
            <a:spLocks noGrp="1"/>
          </p:cNvSpPr>
          <p:nvPr>
            <p:ph type="title"/>
          </p:nvPr>
        </p:nvSpPr>
        <p:spPr/>
        <p:txBody>
          <a:bodyPr/>
          <a:lstStyle/>
          <a:p>
            <a:r>
              <a:rPr lang="en-US" dirty="0"/>
              <a:t>A few other things to keep in mind.</a:t>
            </a:r>
          </a:p>
        </p:txBody>
      </p:sp>
      <p:sp>
        <p:nvSpPr>
          <p:cNvPr id="3" name="Content Placeholder 2">
            <a:extLst>
              <a:ext uri="{FF2B5EF4-FFF2-40B4-BE49-F238E27FC236}">
                <a16:creationId xmlns:a16="http://schemas.microsoft.com/office/drawing/2014/main" id="{2101D945-C263-8603-F8AC-77B034A59E24}"/>
              </a:ext>
            </a:extLst>
          </p:cNvPr>
          <p:cNvSpPr>
            <a:spLocks noGrp="1"/>
          </p:cNvSpPr>
          <p:nvPr>
            <p:ph idx="1"/>
          </p:nvPr>
        </p:nvSpPr>
        <p:spPr/>
        <p:txBody>
          <a:bodyPr/>
          <a:lstStyle/>
          <a:p>
            <a:r>
              <a:rPr lang="en-US" dirty="0"/>
              <a:t>Pastors, be aware of the possibility of sexual abuse in other counseling situations as well. (E.g., intimacy problems in marriage could have their root in sexual abuse the husband or wife experienced.)</a:t>
            </a:r>
          </a:p>
        </p:txBody>
      </p:sp>
    </p:spTree>
    <p:extLst>
      <p:ext uri="{BB962C8B-B14F-4D97-AF65-F5344CB8AC3E}">
        <p14:creationId xmlns:p14="http://schemas.microsoft.com/office/powerpoint/2010/main" val="30188212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EB3AD-D0A9-61FD-5250-F5EBC1AA5896}"/>
              </a:ext>
            </a:extLst>
          </p:cNvPr>
          <p:cNvSpPr>
            <a:spLocks noGrp="1"/>
          </p:cNvSpPr>
          <p:nvPr>
            <p:ph type="title"/>
          </p:nvPr>
        </p:nvSpPr>
        <p:spPr/>
        <p:txBody>
          <a:bodyPr/>
          <a:lstStyle/>
          <a:p>
            <a:r>
              <a:rPr lang="en-US" dirty="0"/>
              <a:t>A few other things to keep in mind.</a:t>
            </a:r>
          </a:p>
        </p:txBody>
      </p:sp>
      <p:sp>
        <p:nvSpPr>
          <p:cNvPr id="3" name="Content Placeholder 2">
            <a:extLst>
              <a:ext uri="{FF2B5EF4-FFF2-40B4-BE49-F238E27FC236}">
                <a16:creationId xmlns:a16="http://schemas.microsoft.com/office/drawing/2014/main" id="{620D2B58-F9FC-FD3D-324D-D99C33C17B68}"/>
              </a:ext>
            </a:extLst>
          </p:cNvPr>
          <p:cNvSpPr>
            <a:spLocks noGrp="1"/>
          </p:cNvSpPr>
          <p:nvPr>
            <p:ph idx="1"/>
          </p:nvPr>
        </p:nvSpPr>
        <p:spPr/>
        <p:txBody>
          <a:bodyPr>
            <a:normAutofit/>
          </a:bodyPr>
          <a:lstStyle/>
          <a:p>
            <a:r>
              <a:rPr lang="en-US" dirty="0"/>
              <a:t>Understand the power of lies implanted during trauma.</a:t>
            </a:r>
          </a:p>
          <a:p>
            <a:pPr lvl="1"/>
            <a:r>
              <a:rPr lang="en-US" dirty="0"/>
              <a:t>Lies implanted in a person’s mind during a traumatic situation are engraved extremely deeply in a person’s consciousness. It will take a lot of work, time, patience, and persistence to overcome those lies.</a:t>
            </a:r>
          </a:p>
          <a:p>
            <a:pPr lvl="1"/>
            <a:r>
              <a:rPr lang="en-US" dirty="0"/>
              <a:t>New beliefs (psychologically speaking) develop over time through positive experiences. These new, positive beliefs will take much longer to develop than it took for the trauma-induced lies to take hold. </a:t>
            </a:r>
          </a:p>
        </p:txBody>
      </p:sp>
    </p:spTree>
    <p:extLst>
      <p:ext uri="{BB962C8B-B14F-4D97-AF65-F5344CB8AC3E}">
        <p14:creationId xmlns:p14="http://schemas.microsoft.com/office/powerpoint/2010/main" val="4172430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BEB3AD-D0A9-61FD-5250-F5EBC1AA5896}"/>
              </a:ext>
            </a:extLst>
          </p:cNvPr>
          <p:cNvSpPr>
            <a:spLocks noGrp="1"/>
          </p:cNvSpPr>
          <p:nvPr>
            <p:ph type="title"/>
          </p:nvPr>
        </p:nvSpPr>
        <p:spPr/>
        <p:txBody>
          <a:bodyPr/>
          <a:lstStyle/>
          <a:p>
            <a:r>
              <a:rPr lang="en-US" dirty="0"/>
              <a:t>A few other things to keep in mind.</a:t>
            </a:r>
          </a:p>
        </p:txBody>
      </p:sp>
      <p:sp>
        <p:nvSpPr>
          <p:cNvPr id="3" name="Content Placeholder 2">
            <a:extLst>
              <a:ext uri="{FF2B5EF4-FFF2-40B4-BE49-F238E27FC236}">
                <a16:creationId xmlns:a16="http://schemas.microsoft.com/office/drawing/2014/main" id="{620D2B58-F9FC-FD3D-324D-D99C33C17B68}"/>
              </a:ext>
            </a:extLst>
          </p:cNvPr>
          <p:cNvSpPr>
            <a:spLocks noGrp="1"/>
          </p:cNvSpPr>
          <p:nvPr>
            <p:ph idx="1"/>
          </p:nvPr>
        </p:nvSpPr>
        <p:spPr/>
        <p:txBody>
          <a:bodyPr>
            <a:normAutofit/>
          </a:bodyPr>
          <a:lstStyle/>
          <a:p>
            <a:r>
              <a:rPr lang="en-US" dirty="0"/>
              <a:t>Understand the power of lies implanted during trauma (continued).</a:t>
            </a:r>
          </a:p>
          <a:p>
            <a:pPr lvl="1"/>
            <a:r>
              <a:rPr lang="en-US" dirty="0"/>
              <a:t>Because of this, you cannot expect a survivor to hear the truth once and immediately take it to heart. Even if they understand what you’re saying intellectually, their emotions and the lies implanted in their mind will make it extremely hard for them to believe that what you’re saying is true.</a:t>
            </a:r>
          </a:p>
          <a:p>
            <a:pPr lvl="1"/>
            <a:r>
              <a:rPr lang="en-US" dirty="0"/>
              <a:t>So, be patient. Know that this will take much more than a few meetings and a well-placed Bible passage. Be firm in standing on the truth. But be patient with your brother or sister in Christ as they struggle truly to believe what they intellectually know to be true. </a:t>
            </a:r>
          </a:p>
        </p:txBody>
      </p:sp>
    </p:spTree>
    <p:extLst>
      <p:ext uri="{BB962C8B-B14F-4D97-AF65-F5344CB8AC3E}">
        <p14:creationId xmlns:p14="http://schemas.microsoft.com/office/powerpoint/2010/main" val="4184215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DCB997-E8F5-CE93-78D7-AC450F9C1F2F}"/>
              </a:ext>
            </a:extLst>
          </p:cNvPr>
          <p:cNvSpPr>
            <a:spLocks noGrp="1"/>
          </p:cNvSpPr>
          <p:nvPr>
            <p:ph type="title"/>
          </p:nvPr>
        </p:nvSpPr>
        <p:spPr/>
        <p:txBody>
          <a:bodyPr/>
          <a:lstStyle/>
          <a:p>
            <a:r>
              <a:rPr lang="en-US" dirty="0"/>
              <a:t>Conclusion</a:t>
            </a:r>
          </a:p>
        </p:txBody>
      </p:sp>
      <p:sp>
        <p:nvSpPr>
          <p:cNvPr id="3" name="Content Placeholder 2">
            <a:extLst>
              <a:ext uri="{FF2B5EF4-FFF2-40B4-BE49-F238E27FC236}">
                <a16:creationId xmlns:a16="http://schemas.microsoft.com/office/drawing/2014/main" id="{7F0EE60F-0E1F-7EF5-141A-382213AE6AD2}"/>
              </a:ext>
            </a:extLst>
          </p:cNvPr>
          <p:cNvSpPr>
            <a:spLocks noGrp="1"/>
          </p:cNvSpPr>
          <p:nvPr>
            <p:ph idx="1"/>
          </p:nvPr>
        </p:nvSpPr>
        <p:spPr/>
        <p:txBody>
          <a:bodyPr>
            <a:normAutofit/>
          </a:bodyPr>
          <a:lstStyle/>
          <a:p>
            <a:r>
              <a:rPr lang="en-US" sz="2400" dirty="0"/>
              <a:t>Brothers and sisters in Christ, fellow pastors, know that we’re here. See us. Love us. Help us feel safe. Be for us the safe place that we need. Point us to Jesus. Be willing to get down in the muck and the mud with us and help us carry this burden. You will be blessed as you are the loving heart, the listening ears, the weeping eyes, the wet shoulders, the strong embracing arms, and the gospel-speaking mouth of Jesus to us.</a:t>
            </a:r>
          </a:p>
        </p:txBody>
      </p:sp>
    </p:spTree>
    <p:extLst>
      <p:ext uri="{BB962C8B-B14F-4D97-AF65-F5344CB8AC3E}">
        <p14:creationId xmlns:p14="http://schemas.microsoft.com/office/powerpoint/2010/main" val="33315220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35142-1B65-9837-5C67-888323B8FF7D}"/>
              </a:ext>
            </a:extLst>
          </p:cNvPr>
          <p:cNvSpPr>
            <a:spLocks noGrp="1"/>
          </p:cNvSpPr>
          <p:nvPr>
            <p:ph type="title"/>
          </p:nvPr>
        </p:nvSpPr>
        <p:spPr/>
        <p:txBody>
          <a:bodyPr/>
          <a:lstStyle/>
          <a:p>
            <a:r>
              <a:rPr lang="en-US" dirty="0"/>
              <a:t>Resources</a:t>
            </a:r>
          </a:p>
        </p:txBody>
      </p:sp>
      <p:sp>
        <p:nvSpPr>
          <p:cNvPr id="3" name="Content Placeholder 2">
            <a:extLst>
              <a:ext uri="{FF2B5EF4-FFF2-40B4-BE49-F238E27FC236}">
                <a16:creationId xmlns:a16="http://schemas.microsoft.com/office/drawing/2014/main" id="{81CFC076-96A3-DDDD-F837-25DC7C1D9D79}"/>
              </a:ext>
            </a:extLst>
          </p:cNvPr>
          <p:cNvSpPr>
            <a:spLocks noGrp="1"/>
          </p:cNvSpPr>
          <p:nvPr>
            <p:ph idx="1"/>
          </p:nvPr>
        </p:nvSpPr>
        <p:spPr/>
        <p:txBody>
          <a:bodyPr/>
          <a:lstStyle/>
          <a:p>
            <a:r>
              <a:rPr lang="en-US" i="1" u="sng" dirty="0">
                <a:hlinkClick r:id="rId2"/>
              </a:rPr>
              <a:t>https://bit.ly</a:t>
            </a:r>
            <a:r>
              <a:rPr lang="en-US" i="1" u="sng">
                <a:hlinkClick r:id="rId2"/>
              </a:rPr>
              <a:t>/LangeMSSA</a:t>
            </a:r>
            <a:endParaRPr lang="en-US" i="1" u="sng" dirty="0"/>
          </a:p>
        </p:txBody>
      </p:sp>
      <p:pic>
        <p:nvPicPr>
          <p:cNvPr id="5" name="Picture 4" descr="A qr code with a white background&#10;&#10;AI-generated content may be incorrect.">
            <a:extLst>
              <a:ext uri="{FF2B5EF4-FFF2-40B4-BE49-F238E27FC236}">
                <a16:creationId xmlns:a16="http://schemas.microsoft.com/office/drawing/2014/main" id="{4A4CDF79-7803-EB7C-755B-592E96E5AA9D}"/>
              </a:ext>
            </a:extLst>
          </p:cNvPr>
          <p:cNvPicPr>
            <a:picLocks noChangeAspect="1"/>
          </p:cNvPicPr>
          <p:nvPr/>
        </p:nvPicPr>
        <p:blipFill>
          <a:blip r:embed="rId3"/>
          <a:stretch>
            <a:fillRect/>
          </a:stretch>
        </p:blipFill>
        <p:spPr>
          <a:xfrm>
            <a:off x="3024640" y="2650811"/>
            <a:ext cx="2743200" cy="2743200"/>
          </a:xfrm>
          <a:prstGeom prst="rect">
            <a:avLst/>
          </a:prstGeom>
        </p:spPr>
      </p:pic>
    </p:spTree>
    <p:extLst>
      <p:ext uri="{BB962C8B-B14F-4D97-AF65-F5344CB8AC3E}">
        <p14:creationId xmlns:p14="http://schemas.microsoft.com/office/powerpoint/2010/main" val="7404664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183830-CADD-C2BE-77AE-70DF72B74551}"/>
              </a:ext>
            </a:extLst>
          </p:cNvPr>
          <p:cNvSpPr>
            <a:spLocks noGrp="1"/>
          </p:cNvSpPr>
          <p:nvPr>
            <p:ph type="title"/>
          </p:nvPr>
        </p:nvSpPr>
        <p:spPr/>
        <p:txBody>
          <a:bodyPr/>
          <a:lstStyle/>
          <a:p>
            <a:r>
              <a:rPr lang="en-US" dirty="0"/>
              <a:t>Who am I?</a:t>
            </a:r>
          </a:p>
        </p:txBody>
      </p:sp>
      <p:sp>
        <p:nvSpPr>
          <p:cNvPr id="3" name="Content Placeholder 2">
            <a:extLst>
              <a:ext uri="{FF2B5EF4-FFF2-40B4-BE49-F238E27FC236}">
                <a16:creationId xmlns:a16="http://schemas.microsoft.com/office/drawing/2014/main" id="{57577140-479F-9CC3-DFDF-465A0402BB8B}"/>
              </a:ext>
            </a:extLst>
          </p:cNvPr>
          <p:cNvSpPr>
            <a:spLocks noGrp="1"/>
          </p:cNvSpPr>
          <p:nvPr>
            <p:ph idx="1"/>
          </p:nvPr>
        </p:nvSpPr>
        <p:spPr/>
        <p:txBody>
          <a:bodyPr>
            <a:normAutofit fontScale="92500" lnSpcReduction="10000"/>
          </a:bodyPr>
          <a:lstStyle/>
          <a:p>
            <a:r>
              <a:rPr lang="en-US" dirty="0"/>
              <a:t>I am a child of God, husband, father, pastor, friend…and a survivor of childhood sexual abuse.</a:t>
            </a:r>
          </a:p>
          <a:p>
            <a:r>
              <a:rPr lang="en-US" dirty="0"/>
              <a:t>I grew up in a Christian home. </a:t>
            </a:r>
          </a:p>
          <a:p>
            <a:r>
              <a:rPr lang="en-US" dirty="0"/>
              <a:t>I grew up in New Ulm, MN, a small, safe town.</a:t>
            </a:r>
          </a:p>
          <a:p>
            <a:r>
              <a:rPr lang="en-US" dirty="0"/>
              <a:t>I went to church regularly. I attended a Christian grade school.</a:t>
            </a:r>
          </a:p>
          <a:p>
            <a:r>
              <a:rPr lang="en-US" dirty="0"/>
              <a:t>I was sexually abused when I was fourteen years old.</a:t>
            </a:r>
          </a:p>
          <a:p>
            <a:r>
              <a:rPr lang="en-US" dirty="0"/>
              <a:t>The effects of that abuse tormented me for nearly four decades.</a:t>
            </a:r>
          </a:p>
          <a:p>
            <a:r>
              <a:rPr lang="en-US" dirty="0"/>
              <a:t>In 2021, my wife convinced me to start seeing a therapist. It was then that I realized that what happened to me was sexual abuse.</a:t>
            </a:r>
          </a:p>
          <a:p>
            <a:r>
              <a:rPr lang="en-US" dirty="0"/>
              <a:t>Ever since then, I’ve been healing, and I will be healing until Jesus takes me home to heaven.</a:t>
            </a:r>
          </a:p>
        </p:txBody>
      </p:sp>
    </p:spTree>
    <p:extLst>
      <p:ext uri="{BB962C8B-B14F-4D97-AF65-F5344CB8AC3E}">
        <p14:creationId xmlns:p14="http://schemas.microsoft.com/office/powerpoint/2010/main" val="33836885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9B40ED-01CC-1CB6-FE27-ECCC4B48364D}"/>
              </a:ext>
            </a:extLst>
          </p:cNvPr>
          <p:cNvSpPr>
            <a:spLocks noGrp="1"/>
          </p:cNvSpPr>
          <p:nvPr>
            <p:ph type="title"/>
          </p:nvPr>
        </p:nvSpPr>
        <p:spPr/>
        <p:txBody>
          <a:bodyPr/>
          <a:lstStyle/>
          <a:p>
            <a:r>
              <a:rPr lang="en-US" dirty="0"/>
              <a:t>I am not alone.</a:t>
            </a:r>
          </a:p>
        </p:txBody>
      </p:sp>
      <p:sp>
        <p:nvSpPr>
          <p:cNvPr id="3" name="Content Placeholder 2">
            <a:extLst>
              <a:ext uri="{FF2B5EF4-FFF2-40B4-BE49-F238E27FC236}">
                <a16:creationId xmlns:a16="http://schemas.microsoft.com/office/drawing/2014/main" id="{B50B8A0B-31F4-4EA9-DB54-C74DB5F9DE2C}"/>
              </a:ext>
            </a:extLst>
          </p:cNvPr>
          <p:cNvSpPr>
            <a:spLocks noGrp="1"/>
          </p:cNvSpPr>
          <p:nvPr>
            <p:ph idx="1"/>
          </p:nvPr>
        </p:nvSpPr>
        <p:spPr/>
        <p:txBody>
          <a:bodyPr/>
          <a:lstStyle/>
          <a:p>
            <a:r>
              <a:rPr lang="en-US" dirty="0"/>
              <a:t>1 out of every 4 girls experiences sexual abuse.</a:t>
            </a:r>
          </a:p>
          <a:p>
            <a:r>
              <a:rPr lang="en-US" dirty="0"/>
              <a:t>1 out of every 6 boys experiences sexual abuse.</a:t>
            </a:r>
          </a:p>
          <a:p>
            <a:r>
              <a:rPr lang="en-US" dirty="0"/>
              <a:t>Nearly 70% of all reported sexual assaults (including assaults on adults) occur to children aged 17 and under. </a:t>
            </a:r>
          </a:p>
          <a:p>
            <a:r>
              <a:rPr lang="en-US" dirty="0"/>
              <a:t>85% of children who experience abuse never report the abuse.</a:t>
            </a:r>
          </a:p>
          <a:p>
            <a:r>
              <a:rPr lang="en-US" dirty="0"/>
              <a:t>Think about those statistics. Think about your group of friends. Think of the people sitting with you in the pew at church. Think of the children in your classrooms. Think of your children’s friends. Think of the pastors and teachers you know. Abuse survivors are all around you. You know survivors, whether you realize it or not.</a:t>
            </a:r>
          </a:p>
        </p:txBody>
      </p:sp>
    </p:spTree>
    <p:extLst>
      <p:ext uri="{BB962C8B-B14F-4D97-AF65-F5344CB8AC3E}">
        <p14:creationId xmlns:p14="http://schemas.microsoft.com/office/powerpoint/2010/main" val="30040564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0CD6A8-4AFE-07C5-A094-661EA3E4FE04}"/>
              </a:ext>
            </a:extLst>
          </p:cNvPr>
          <p:cNvSpPr>
            <a:spLocks noGrp="1"/>
          </p:cNvSpPr>
          <p:nvPr>
            <p:ph type="title"/>
          </p:nvPr>
        </p:nvSpPr>
        <p:spPr/>
        <p:txBody>
          <a:bodyPr/>
          <a:lstStyle/>
          <a:p>
            <a:r>
              <a:rPr lang="en-US" dirty="0"/>
              <a:t>What is sexual abuse?</a:t>
            </a:r>
          </a:p>
        </p:txBody>
      </p:sp>
      <p:sp>
        <p:nvSpPr>
          <p:cNvPr id="3" name="Content Placeholder 2">
            <a:extLst>
              <a:ext uri="{FF2B5EF4-FFF2-40B4-BE49-F238E27FC236}">
                <a16:creationId xmlns:a16="http://schemas.microsoft.com/office/drawing/2014/main" id="{300B55B3-7094-644F-CDB4-BE45E68A575A}"/>
              </a:ext>
            </a:extLst>
          </p:cNvPr>
          <p:cNvSpPr>
            <a:spLocks noGrp="1"/>
          </p:cNvSpPr>
          <p:nvPr>
            <p:ph idx="1"/>
          </p:nvPr>
        </p:nvSpPr>
        <p:spPr/>
        <p:txBody>
          <a:bodyPr/>
          <a:lstStyle/>
          <a:p>
            <a:r>
              <a:rPr lang="en-US" dirty="0"/>
              <a:t>Sexual abuse refers to sexual acts committed against a child, an adolescent, or a vulnerable adult by someone in a position of power, authority, or perceived authority. </a:t>
            </a:r>
          </a:p>
          <a:p>
            <a:r>
              <a:rPr lang="en-US" dirty="0"/>
              <a:t>Sexual abuse can take place between a child and an adult or between a child and another (often older) child. </a:t>
            </a:r>
          </a:p>
          <a:p>
            <a:r>
              <a:rPr lang="en-US" dirty="0"/>
              <a:t>Sexual abuse can involve physical, sexual contact between the perpetrator and the child. But it also can happen without any physical contact, such as when a perpetrator exposes a child to sexual images or situations.</a:t>
            </a:r>
          </a:p>
        </p:txBody>
      </p:sp>
    </p:spTree>
    <p:extLst>
      <p:ext uri="{BB962C8B-B14F-4D97-AF65-F5344CB8AC3E}">
        <p14:creationId xmlns:p14="http://schemas.microsoft.com/office/powerpoint/2010/main" val="674226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86488A-6F3C-1164-E9B2-095A3E918044}"/>
              </a:ext>
            </a:extLst>
          </p:cNvPr>
          <p:cNvSpPr>
            <a:spLocks noGrp="1"/>
          </p:cNvSpPr>
          <p:nvPr>
            <p:ph type="title"/>
          </p:nvPr>
        </p:nvSpPr>
        <p:spPr/>
        <p:txBody>
          <a:bodyPr/>
          <a:lstStyle/>
          <a:p>
            <a:r>
              <a:rPr lang="en-US" dirty="0"/>
              <a:t>What is sexual abuse?</a:t>
            </a:r>
          </a:p>
        </p:txBody>
      </p:sp>
      <p:sp>
        <p:nvSpPr>
          <p:cNvPr id="3" name="Content Placeholder 2">
            <a:extLst>
              <a:ext uri="{FF2B5EF4-FFF2-40B4-BE49-F238E27FC236}">
                <a16:creationId xmlns:a16="http://schemas.microsoft.com/office/drawing/2014/main" id="{394E4207-7178-32AF-4CDC-85371F67480F}"/>
              </a:ext>
            </a:extLst>
          </p:cNvPr>
          <p:cNvSpPr>
            <a:spLocks noGrp="1"/>
          </p:cNvSpPr>
          <p:nvPr>
            <p:ph idx="1"/>
          </p:nvPr>
        </p:nvSpPr>
        <p:spPr/>
        <p:txBody>
          <a:bodyPr/>
          <a:lstStyle/>
          <a:p>
            <a:r>
              <a:rPr lang="en-US" dirty="0"/>
              <a:t>Sexual abuse often involves a power differential. That power differential can be one of physical strength or authority. It can be emotional or psychological. It can be a difference in age or maturity. It can happen as a result of trust or familiarity. It can be anything that allows the abuser to take advantage of the person being abused and makes the person being abused feel powerless to stop what is happening.</a:t>
            </a:r>
          </a:p>
          <a:p>
            <a:r>
              <a:rPr lang="en-US" dirty="0"/>
              <a:t>Children who are abused often do not recognize what happened to them as abuse.</a:t>
            </a:r>
          </a:p>
        </p:txBody>
      </p:sp>
    </p:spTree>
    <p:extLst>
      <p:ext uri="{BB962C8B-B14F-4D97-AF65-F5344CB8AC3E}">
        <p14:creationId xmlns:p14="http://schemas.microsoft.com/office/powerpoint/2010/main" val="31028792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E00DCA-07ED-28B4-E223-1E589E537C42}"/>
              </a:ext>
            </a:extLst>
          </p:cNvPr>
          <p:cNvSpPr>
            <a:spLocks noGrp="1"/>
          </p:cNvSpPr>
          <p:nvPr>
            <p:ph type="title"/>
          </p:nvPr>
        </p:nvSpPr>
        <p:spPr/>
        <p:txBody>
          <a:bodyPr/>
          <a:lstStyle/>
          <a:p>
            <a:r>
              <a:rPr lang="en-US" dirty="0"/>
              <a:t>Who perpetrates the abuse?</a:t>
            </a:r>
          </a:p>
        </p:txBody>
      </p:sp>
      <p:sp>
        <p:nvSpPr>
          <p:cNvPr id="3" name="Content Placeholder 2">
            <a:extLst>
              <a:ext uri="{FF2B5EF4-FFF2-40B4-BE49-F238E27FC236}">
                <a16:creationId xmlns:a16="http://schemas.microsoft.com/office/drawing/2014/main" id="{EAFF3332-1DCF-A6D5-1D2D-DD751E09B243}"/>
              </a:ext>
            </a:extLst>
          </p:cNvPr>
          <p:cNvSpPr>
            <a:spLocks noGrp="1"/>
          </p:cNvSpPr>
          <p:nvPr>
            <p:ph idx="1"/>
          </p:nvPr>
        </p:nvSpPr>
        <p:spPr/>
        <p:txBody>
          <a:bodyPr>
            <a:normAutofit lnSpcReduction="10000"/>
          </a:bodyPr>
          <a:lstStyle/>
          <a:p>
            <a:r>
              <a:rPr lang="en-US" dirty="0"/>
              <a:t>More than 90% of abusers are people that the children know, love, and trust. </a:t>
            </a:r>
          </a:p>
          <a:p>
            <a:r>
              <a:rPr lang="en-US" dirty="0"/>
              <a:t>30-40% of children who are abused experience abuse from a family member.</a:t>
            </a:r>
          </a:p>
          <a:p>
            <a:r>
              <a:rPr lang="en-US" dirty="0"/>
              <a:t>50% of children who are abused experience abuse from someone outside the family whom they know and trust. </a:t>
            </a:r>
          </a:p>
          <a:p>
            <a:r>
              <a:rPr lang="en-US" dirty="0"/>
              <a:t>This is not a “stranger danger” problem. Abusers exploit the trusting relationship they have with children, not only to carry out the abuse, but also to keep the abuse hidden.</a:t>
            </a:r>
          </a:p>
          <a:p>
            <a:r>
              <a:rPr lang="en-US" dirty="0"/>
              <a:t>This also is not just a “Catholic” or “Baptist” problem. In 2025 alone, there were at least six WELS churches or schools where a called worker or employee was arrested, charged, or convicted of crimes against a child.</a:t>
            </a:r>
          </a:p>
        </p:txBody>
      </p:sp>
    </p:spTree>
    <p:extLst>
      <p:ext uri="{BB962C8B-B14F-4D97-AF65-F5344CB8AC3E}">
        <p14:creationId xmlns:p14="http://schemas.microsoft.com/office/powerpoint/2010/main" val="23721342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C513CB-1236-FB61-184D-8DEC45A3BDE9}"/>
              </a:ext>
            </a:extLst>
          </p:cNvPr>
          <p:cNvSpPr>
            <a:spLocks noGrp="1"/>
          </p:cNvSpPr>
          <p:nvPr>
            <p:ph type="title"/>
          </p:nvPr>
        </p:nvSpPr>
        <p:spPr/>
        <p:txBody>
          <a:bodyPr/>
          <a:lstStyle/>
          <a:p>
            <a:r>
              <a:rPr lang="en-US" dirty="0"/>
              <a:t>How does sexual abuse affect a survivor?</a:t>
            </a:r>
          </a:p>
        </p:txBody>
      </p:sp>
      <p:sp>
        <p:nvSpPr>
          <p:cNvPr id="3" name="Content Placeholder 2">
            <a:extLst>
              <a:ext uri="{FF2B5EF4-FFF2-40B4-BE49-F238E27FC236}">
                <a16:creationId xmlns:a16="http://schemas.microsoft.com/office/drawing/2014/main" id="{F7F0E915-6DC8-07E5-B325-5EF149855ACB}"/>
              </a:ext>
            </a:extLst>
          </p:cNvPr>
          <p:cNvSpPr>
            <a:spLocks noGrp="1"/>
          </p:cNvSpPr>
          <p:nvPr>
            <p:ph idx="1"/>
          </p:nvPr>
        </p:nvSpPr>
        <p:spPr/>
        <p:txBody>
          <a:bodyPr/>
          <a:lstStyle/>
          <a:p>
            <a:r>
              <a:rPr lang="en-US" dirty="0"/>
              <a:t>Sexual abuse affects each survivor differently. But the various effects demonstrate the many ways in which sexual abuse robs a person of </a:t>
            </a:r>
            <a:r>
              <a:rPr lang="en-US" b="1" dirty="0"/>
              <a:t>safety</a:t>
            </a:r>
            <a:r>
              <a:rPr lang="en-US" dirty="0"/>
              <a:t>. </a:t>
            </a:r>
          </a:p>
          <a:p>
            <a:r>
              <a:rPr lang="en-US" dirty="0"/>
              <a:t>Loss of physical safety</a:t>
            </a:r>
          </a:p>
          <a:p>
            <a:pPr lvl="1"/>
            <a:r>
              <a:rPr lang="en-US" dirty="0"/>
              <a:t>Physical coercion</a:t>
            </a:r>
          </a:p>
          <a:p>
            <a:pPr lvl="1"/>
            <a:r>
              <a:rPr lang="en-US" dirty="0"/>
              <a:t>Physical injuries</a:t>
            </a:r>
          </a:p>
        </p:txBody>
      </p:sp>
    </p:spTree>
    <p:extLst>
      <p:ext uri="{BB962C8B-B14F-4D97-AF65-F5344CB8AC3E}">
        <p14:creationId xmlns:p14="http://schemas.microsoft.com/office/powerpoint/2010/main" val="4076096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191</TotalTime>
  <Words>3402</Words>
  <Application>Microsoft Office PowerPoint</Application>
  <PresentationFormat>Widescreen</PresentationFormat>
  <Paragraphs>169</Paragraphs>
  <Slides>34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34</vt:i4>
      </vt:variant>
    </vt:vector>
  </HeadingPairs>
  <TitlesOfParts>
    <vt:vector size="38" baseType="lpstr">
      <vt:lpstr>Arial</vt:lpstr>
      <vt:lpstr>Century Gothic</vt:lpstr>
      <vt:lpstr>Wingdings 3</vt:lpstr>
      <vt:lpstr>Wisp</vt:lpstr>
      <vt:lpstr>Ministering to Survivors of Sexual Abuse</vt:lpstr>
      <vt:lpstr>Before we begin…</vt:lpstr>
      <vt:lpstr>Part 1: Sexual Abuse – Prevalence, Definition, Perpetrators, and Effects</vt:lpstr>
      <vt:lpstr>Who am I?</vt:lpstr>
      <vt:lpstr>I am not alone.</vt:lpstr>
      <vt:lpstr>What is sexual abuse?</vt:lpstr>
      <vt:lpstr>What is sexual abuse?</vt:lpstr>
      <vt:lpstr>Who perpetrates the abuse?</vt:lpstr>
      <vt:lpstr>How does sexual abuse affect a survivor?</vt:lpstr>
      <vt:lpstr>How does sexual abuse affect a survivor?</vt:lpstr>
      <vt:lpstr>How does sexual abuse affect a survivor?</vt:lpstr>
      <vt:lpstr>How does sexual abuse affect a survivor?</vt:lpstr>
      <vt:lpstr>Survivors of sexual abuse need safety. </vt:lpstr>
      <vt:lpstr>Interlude: We serve a Savior who was abused.</vt:lpstr>
      <vt:lpstr>We serve a Savior who was abused.</vt:lpstr>
      <vt:lpstr>We serve a Savior who was abused.</vt:lpstr>
      <vt:lpstr>We serve a Savior who was abused.</vt:lpstr>
      <vt:lpstr>Part 2: Helping Survivors Carry Their Burden</vt:lpstr>
      <vt:lpstr>Carry each other’s burdens.</vt:lpstr>
      <vt:lpstr>What does it mean to “carry each other’s burdens”?</vt:lpstr>
      <vt:lpstr>Pastors, take the lead in making your congregation safe for survivors.</vt:lpstr>
      <vt:lpstr>Pastors, take the lead in making your congregation safe for survivors.</vt:lpstr>
      <vt:lpstr>Pastors, take the lead in making your congregation safe for survivors.</vt:lpstr>
      <vt:lpstr>Ways that you can help a survivor carry their burden</vt:lpstr>
      <vt:lpstr>Ways that you can help a survivor carry their burden</vt:lpstr>
      <vt:lpstr>Ways that you can help a survivor carry their burden</vt:lpstr>
      <vt:lpstr>Ways that you can help a survivor carry their burden</vt:lpstr>
      <vt:lpstr>Be prepared to refer the survivor to a mental health professional.</vt:lpstr>
      <vt:lpstr>Be prepared to refer the survivor to a mental health professional.</vt:lpstr>
      <vt:lpstr>A few other things to keep in mind.</vt:lpstr>
      <vt:lpstr>A few other things to keep in mind.</vt:lpstr>
      <vt:lpstr>A few other things to keep in mind.</vt:lpstr>
      <vt:lpstr>Conclusion</vt:lpstr>
      <vt:lpstr>Resources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Steven Lange</dc:creator>
  <cp:lastModifiedBy>Steven Lange</cp:lastModifiedBy>
  <cp:revision>11</cp:revision>
  <dcterms:created xsi:type="dcterms:W3CDTF">2025-11-06T20:33:01Z</dcterms:created>
  <dcterms:modified xsi:type="dcterms:W3CDTF">2025-11-07T15:07:37Z</dcterms:modified>
</cp:coreProperties>
</file>